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56" r:id="rId2"/>
    <p:sldId id="265" r:id="rId3"/>
    <p:sldId id="264" r:id="rId4"/>
    <p:sldId id="258" r:id="rId5"/>
    <p:sldId id="268" r:id="rId6"/>
    <p:sldId id="269" r:id="rId7"/>
    <p:sldId id="261"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107" autoAdjust="0"/>
  </p:normalViewPr>
  <p:slideViewPr>
    <p:cSldViewPr snapToGrid="0">
      <p:cViewPr>
        <p:scale>
          <a:sx n="75" d="100"/>
          <a:sy n="75" d="100"/>
        </p:scale>
        <p:origin x="1950" y="4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47E30C-2316-4F32-AE79-3EAABA2842D0}" type="doc">
      <dgm:prSet loTypeId="urn:microsoft.com/office/officeart/2016/7/layout/VerticalSolidActionList" loCatId="List" qsTypeId="urn:microsoft.com/office/officeart/2005/8/quickstyle/simple1" qsCatId="simple" csTypeId="urn:microsoft.com/office/officeart/2005/8/colors/colorful2" csCatId="colorful" phldr="1"/>
      <dgm:spPr/>
      <dgm:t>
        <a:bodyPr/>
        <a:lstStyle/>
        <a:p>
          <a:endParaRPr lang="en-US"/>
        </a:p>
      </dgm:t>
    </dgm:pt>
    <dgm:pt modelId="{6DF2A0AE-4434-479A-AD7C-B301EE1950AC}">
      <dgm:prSet custT="1"/>
      <dgm:spPr/>
      <dgm:t>
        <a:bodyPr/>
        <a:lstStyle/>
        <a:p>
          <a:r>
            <a:rPr lang="en-US" sz="2400" dirty="0"/>
            <a:t>Create</a:t>
          </a:r>
        </a:p>
      </dgm:t>
    </dgm:pt>
    <dgm:pt modelId="{7B9BC023-A9C7-4873-830C-7F8237DEEFFB}" type="parTrans" cxnId="{6FCAF93D-954D-4288-A0D9-68766F2740B5}">
      <dgm:prSet/>
      <dgm:spPr/>
      <dgm:t>
        <a:bodyPr/>
        <a:lstStyle/>
        <a:p>
          <a:endParaRPr lang="en-US" sz="2400"/>
        </a:p>
      </dgm:t>
    </dgm:pt>
    <dgm:pt modelId="{ECCA2CCC-6CF5-4B3B-B364-00EEDDCD244D}" type="sibTrans" cxnId="{6FCAF93D-954D-4288-A0D9-68766F2740B5}">
      <dgm:prSet/>
      <dgm:spPr/>
      <dgm:t>
        <a:bodyPr/>
        <a:lstStyle/>
        <a:p>
          <a:endParaRPr lang="en-US" sz="2400"/>
        </a:p>
      </dgm:t>
    </dgm:pt>
    <dgm:pt modelId="{32C73523-4562-4AC7-AE99-6E629FFC5829}">
      <dgm:prSet custT="1"/>
      <dgm:spPr/>
      <dgm:t>
        <a:bodyPr/>
        <a:lstStyle/>
        <a:p>
          <a:r>
            <a:rPr lang="en-US" sz="2400" dirty="0"/>
            <a:t>Create a collaborative fitness tracking game</a:t>
          </a:r>
        </a:p>
      </dgm:t>
    </dgm:pt>
    <dgm:pt modelId="{B7B92779-CE86-4A4D-8BAB-2BB27B78588B}" type="parTrans" cxnId="{18E202CD-DEBF-4AAA-A1CE-E5E1A69413D1}">
      <dgm:prSet/>
      <dgm:spPr/>
      <dgm:t>
        <a:bodyPr/>
        <a:lstStyle/>
        <a:p>
          <a:endParaRPr lang="en-US" sz="2400"/>
        </a:p>
      </dgm:t>
    </dgm:pt>
    <dgm:pt modelId="{8176456C-2CC2-4DA0-A884-8367E62190E5}" type="sibTrans" cxnId="{18E202CD-DEBF-4AAA-A1CE-E5E1A69413D1}">
      <dgm:prSet/>
      <dgm:spPr/>
      <dgm:t>
        <a:bodyPr/>
        <a:lstStyle/>
        <a:p>
          <a:endParaRPr lang="en-US" sz="2400"/>
        </a:p>
      </dgm:t>
    </dgm:pt>
    <dgm:pt modelId="{1A438DDB-9F69-49CA-B2A8-B824CDDF9095}">
      <dgm:prSet custT="1"/>
      <dgm:spPr/>
      <dgm:t>
        <a:bodyPr/>
        <a:lstStyle/>
        <a:p>
          <a:r>
            <a:rPr lang="en-US" sz="2400" dirty="0"/>
            <a:t>Support</a:t>
          </a:r>
        </a:p>
      </dgm:t>
    </dgm:pt>
    <dgm:pt modelId="{3FAE9554-ED1E-4A62-884A-E4F03EB85ED7}" type="parTrans" cxnId="{C179BD36-71BE-4651-B4B3-8791FB35517E}">
      <dgm:prSet/>
      <dgm:spPr/>
      <dgm:t>
        <a:bodyPr/>
        <a:lstStyle/>
        <a:p>
          <a:endParaRPr lang="en-US" sz="2400"/>
        </a:p>
      </dgm:t>
    </dgm:pt>
    <dgm:pt modelId="{4F128C4F-9AF2-42AD-A43B-DCE17C718456}" type="sibTrans" cxnId="{C179BD36-71BE-4651-B4B3-8791FB35517E}">
      <dgm:prSet/>
      <dgm:spPr/>
      <dgm:t>
        <a:bodyPr/>
        <a:lstStyle/>
        <a:p>
          <a:endParaRPr lang="en-US" sz="2400"/>
        </a:p>
      </dgm:t>
    </dgm:pt>
    <dgm:pt modelId="{C8FA0970-C39F-49C6-BAD8-F7367E9A471A}">
      <dgm:prSet custT="1"/>
      <dgm:spPr/>
      <dgm:t>
        <a:bodyPr/>
        <a:lstStyle/>
        <a:p>
          <a:r>
            <a:rPr lang="en-US" sz="2400" dirty="0"/>
            <a:t>Support physical activity to combat negative effect on mental wellbeing and the decline in physical activity due to COVID-19</a:t>
          </a:r>
        </a:p>
      </dgm:t>
    </dgm:pt>
    <dgm:pt modelId="{ED7F7D45-5431-4776-895D-783519EFD39C}" type="parTrans" cxnId="{8216DFDF-2F21-499F-9D60-7E436484CB9F}">
      <dgm:prSet/>
      <dgm:spPr/>
      <dgm:t>
        <a:bodyPr/>
        <a:lstStyle/>
        <a:p>
          <a:endParaRPr lang="en-US" sz="2400"/>
        </a:p>
      </dgm:t>
    </dgm:pt>
    <dgm:pt modelId="{0BA47101-058F-4933-9D3F-6147C30C16A5}" type="sibTrans" cxnId="{8216DFDF-2F21-499F-9D60-7E436484CB9F}">
      <dgm:prSet/>
      <dgm:spPr/>
      <dgm:t>
        <a:bodyPr/>
        <a:lstStyle/>
        <a:p>
          <a:endParaRPr lang="en-US" sz="2400"/>
        </a:p>
      </dgm:t>
    </dgm:pt>
    <dgm:pt modelId="{1FF49C17-4B85-48FC-9D4B-55F5BEF3D6AB}">
      <dgm:prSet custT="1"/>
      <dgm:spPr/>
      <dgm:t>
        <a:bodyPr/>
        <a:lstStyle/>
        <a:p>
          <a:r>
            <a:rPr lang="en-US" sz="2400" dirty="0"/>
            <a:t>Evaluate</a:t>
          </a:r>
        </a:p>
      </dgm:t>
    </dgm:pt>
    <dgm:pt modelId="{88804C71-7915-46A5-94E5-C6902EEEB093}" type="parTrans" cxnId="{B9DF059D-6F42-4E60-A2EA-FB3C25A0A569}">
      <dgm:prSet/>
      <dgm:spPr/>
      <dgm:t>
        <a:bodyPr/>
        <a:lstStyle/>
        <a:p>
          <a:endParaRPr lang="en-US" sz="2400"/>
        </a:p>
      </dgm:t>
    </dgm:pt>
    <dgm:pt modelId="{AD6D7C13-D438-4D40-A0DB-E1117DAEC8B9}" type="sibTrans" cxnId="{B9DF059D-6F42-4E60-A2EA-FB3C25A0A569}">
      <dgm:prSet/>
      <dgm:spPr/>
      <dgm:t>
        <a:bodyPr/>
        <a:lstStyle/>
        <a:p>
          <a:endParaRPr lang="en-US" sz="2400"/>
        </a:p>
      </dgm:t>
    </dgm:pt>
    <dgm:pt modelId="{9AEA9117-3930-4EAD-ADB8-91984CA37E4E}">
      <dgm:prSet custT="1"/>
      <dgm:spPr/>
      <dgm:t>
        <a:bodyPr/>
        <a:lstStyle/>
        <a:p>
          <a:r>
            <a:rPr lang="en-US" sz="2400" dirty="0"/>
            <a:t>Evaluate if the mobile app had a positive effect on mental wellbeing</a:t>
          </a:r>
        </a:p>
      </dgm:t>
    </dgm:pt>
    <dgm:pt modelId="{570B296A-7CF7-467D-A8AD-5614342AD37C}" type="parTrans" cxnId="{B27A8E31-23FE-4A3B-8046-7E4B33775382}">
      <dgm:prSet/>
      <dgm:spPr/>
      <dgm:t>
        <a:bodyPr/>
        <a:lstStyle/>
        <a:p>
          <a:endParaRPr lang="en-US" sz="2400"/>
        </a:p>
      </dgm:t>
    </dgm:pt>
    <dgm:pt modelId="{ACA55DED-A458-4D39-B276-08F1E8562A0C}" type="sibTrans" cxnId="{B27A8E31-23FE-4A3B-8046-7E4B33775382}">
      <dgm:prSet/>
      <dgm:spPr/>
      <dgm:t>
        <a:bodyPr/>
        <a:lstStyle/>
        <a:p>
          <a:endParaRPr lang="en-US" sz="2400"/>
        </a:p>
      </dgm:t>
    </dgm:pt>
    <dgm:pt modelId="{59E57573-C540-4B87-B4AC-6BA15B1301C1}" type="pres">
      <dgm:prSet presAssocID="{5247E30C-2316-4F32-AE79-3EAABA2842D0}" presName="Name0" presStyleCnt="0">
        <dgm:presLayoutVars>
          <dgm:dir/>
          <dgm:animLvl val="lvl"/>
          <dgm:resizeHandles val="exact"/>
        </dgm:presLayoutVars>
      </dgm:prSet>
      <dgm:spPr/>
    </dgm:pt>
    <dgm:pt modelId="{836ECA03-1F47-4488-BDC1-F8FEC2259878}" type="pres">
      <dgm:prSet presAssocID="{6DF2A0AE-4434-479A-AD7C-B301EE1950AC}" presName="linNode" presStyleCnt="0"/>
      <dgm:spPr/>
    </dgm:pt>
    <dgm:pt modelId="{6743C80A-D2A3-4804-9A93-7B266A56A582}" type="pres">
      <dgm:prSet presAssocID="{6DF2A0AE-4434-479A-AD7C-B301EE1950AC}" presName="parentText" presStyleLbl="alignNode1" presStyleIdx="0" presStyleCnt="3">
        <dgm:presLayoutVars>
          <dgm:chMax val="1"/>
          <dgm:bulletEnabled/>
        </dgm:presLayoutVars>
      </dgm:prSet>
      <dgm:spPr/>
    </dgm:pt>
    <dgm:pt modelId="{A0BC0426-BF6E-4DCC-BF4F-40FFC9E86BF9}" type="pres">
      <dgm:prSet presAssocID="{6DF2A0AE-4434-479A-AD7C-B301EE1950AC}" presName="descendantText" presStyleLbl="alignAccFollowNode1" presStyleIdx="0" presStyleCnt="3">
        <dgm:presLayoutVars>
          <dgm:bulletEnabled/>
        </dgm:presLayoutVars>
      </dgm:prSet>
      <dgm:spPr/>
    </dgm:pt>
    <dgm:pt modelId="{B7ED48D4-7C78-4323-B793-C9502427BFAF}" type="pres">
      <dgm:prSet presAssocID="{ECCA2CCC-6CF5-4B3B-B364-00EEDDCD244D}" presName="sp" presStyleCnt="0"/>
      <dgm:spPr/>
    </dgm:pt>
    <dgm:pt modelId="{DBC46449-0981-4E3D-91C5-E6FCB55EFC5B}" type="pres">
      <dgm:prSet presAssocID="{1A438DDB-9F69-49CA-B2A8-B824CDDF9095}" presName="linNode" presStyleCnt="0"/>
      <dgm:spPr/>
    </dgm:pt>
    <dgm:pt modelId="{48E76078-16EA-46AC-841D-29907406214E}" type="pres">
      <dgm:prSet presAssocID="{1A438DDB-9F69-49CA-B2A8-B824CDDF9095}" presName="parentText" presStyleLbl="alignNode1" presStyleIdx="1" presStyleCnt="3">
        <dgm:presLayoutVars>
          <dgm:chMax val="1"/>
          <dgm:bulletEnabled/>
        </dgm:presLayoutVars>
      </dgm:prSet>
      <dgm:spPr/>
    </dgm:pt>
    <dgm:pt modelId="{2CA1D06B-51E5-4760-9B10-C956E03D7F72}" type="pres">
      <dgm:prSet presAssocID="{1A438DDB-9F69-49CA-B2A8-B824CDDF9095}" presName="descendantText" presStyleLbl="alignAccFollowNode1" presStyleIdx="1" presStyleCnt="3">
        <dgm:presLayoutVars>
          <dgm:bulletEnabled/>
        </dgm:presLayoutVars>
      </dgm:prSet>
      <dgm:spPr/>
    </dgm:pt>
    <dgm:pt modelId="{872D0392-84BB-47D9-8A32-E5C807A2E8EB}" type="pres">
      <dgm:prSet presAssocID="{4F128C4F-9AF2-42AD-A43B-DCE17C718456}" presName="sp" presStyleCnt="0"/>
      <dgm:spPr/>
    </dgm:pt>
    <dgm:pt modelId="{9527EBBD-E9DC-4ABF-A60E-3CEA417AA1F2}" type="pres">
      <dgm:prSet presAssocID="{1FF49C17-4B85-48FC-9D4B-55F5BEF3D6AB}" presName="linNode" presStyleCnt="0"/>
      <dgm:spPr/>
    </dgm:pt>
    <dgm:pt modelId="{90036CD7-251C-48D4-A241-4C559BC3712F}" type="pres">
      <dgm:prSet presAssocID="{1FF49C17-4B85-48FC-9D4B-55F5BEF3D6AB}" presName="parentText" presStyleLbl="alignNode1" presStyleIdx="2" presStyleCnt="3">
        <dgm:presLayoutVars>
          <dgm:chMax val="1"/>
          <dgm:bulletEnabled/>
        </dgm:presLayoutVars>
      </dgm:prSet>
      <dgm:spPr/>
    </dgm:pt>
    <dgm:pt modelId="{E86A04DD-3147-499D-BD68-3EE3E737C711}" type="pres">
      <dgm:prSet presAssocID="{1FF49C17-4B85-48FC-9D4B-55F5BEF3D6AB}" presName="descendantText" presStyleLbl="alignAccFollowNode1" presStyleIdx="2" presStyleCnt="3">
        <dgm:presLayoutVars>
          <dgm:bulletEnabled/>
        </dgm:presLayoutVars>
      </dgm:prSet>
      <dgm:spPr/>
    </dgm:pt>
  </dgm:ptLst>
  <dgm:cxnLst>
    <dgm:cxn modelId="{6CF4E60D-BE70-4AFB-A06F-EF54E5A2B7EB}" type="presOf" srcId="{C8FA0970-C39F-49C6-BAD8-F7367E9A471A}" destId="{2CA1D06B-51E5-4760-9B10-C956E03D7F72}" srcOrd="0" destOrd="0" presId="urn:microsoft.com/office/officeart/2016/7/layout/VerticalSolidActionList"/>
    <dgm:cxn modelId="{544C4410-A7EF-4880-81C7-A4DB6238AB98}" type="presOf" srcId="{5247E30C-2316-4F32-AE79-3EAABA2842D0}" destId="{59E57573-C540-4B87-B4AC-6BA15B1301C1}" srcOrd="0" destOrd="0" presId="urn:microsoft.com/office/officeart/2016/7/layout/VerticalSolidActionList"/>
    <dgm:cxn modelId="{B27A8E31-23FE-4A3B-8046-7E4B33775382}" srcId="{1FF49C17-4B85-48FC-9D4B-55F5BEF3D6AB}" destId="{9AEA9117-3930-4EAD-ADB8-91984CA37E4E}" srcOrd="0" destOrd="0" parTransId="{570B296A-7CF7-467D-A8AD-5614342AD37C}" sibTransId="{ACA55DED-A458-4D39-B276-08F1E8562A0C}"/>
    <dgm:cxn modelId="{C179BD36-71BE-4651-B4B3-8791FB35517E}" srcId="{5247E30C-2316-4F32-AE79-3EAABA2842D0}" destId="{1A438DDB-9F69-49CA-B2A8-B824CDDF9095}" srcOrd="1" destOrd="0" parTransId="{3FAE9554-ED1E-4A62-884A-E4F03EB85ED7}" sibTransId="{4F128C4F-9AF2-42AD-A43B-DCE17C718456}"/>
    <dgm:cxn modelId="{6FCAF93D-954D-4288-A0D9-68766F2740B5}" srcId="{5247E30C-2316-4F32-AE79-3EAABA2842D0}" destId="{6DF2A0AE-4434-479A-AD7C-B301EE1950AC}" srcOrd="0" destOrd="0" parTransId="{7B9BC023-A9C7-4873-830C-7F8237DEEFFB}" sibTransId="{ECCA2CCC-6CF5-4B3B-B364-00EEDDCD244D}"/>
    <dgm:cxn modelId="{F3045964-5B6A-4A3B-8F61-6B7F5D6AB5F2}" type="presOf" srcId="{32C73523-4562-4AC7-AE99-6E629FFC5829}" destId="{A0BC0426-BF6E-4DCC-BF4F-40FFC9E86BF9}" srcOrd="0" destOrd="0" presId="urn:microsoft.com/office/officeart/2016/7/layout/VerticalSolidActionList"/>
    <dgm:cxn modelId="{6B323C74-6862-439F-98E3-BEE2D30D12C9}" type="presOf" srcId="{6DF2A0AE-4434-479A-AD7C-B301EE1950AC}" destId="{6743C80A-D2A3-4804-9A93-7B266A56A582}" srcOrd="0" destOrd="0" presId="urn:microsoft.com/office/officeart/2016/7/layout/VerticalSolidActionList"/>
    <dgm:cxn modelId="{35219978-F1AF-40DA-9ED8-F333C840FFE3}" type="presOf" srcId="{1A438DDB-9F69-49CA-B2A8-B824CDDF9095}" destId="{48E76078-16EA-46AC-841D-29907406214E}" srcOrd="0" destOrd="0" presId="urn:microsoft.com/office/officeart/2016/7/layout/VerticalSolidActionList"/>
    <dgm:cxn modelId="{3DCBB783-1D76-4ECC-9B79-D01A993AAE45}" type="presOf" srcId="{9AEA9117-3930-4EAD-ADB8-91984CA37E4E}" destId="{E86A04DD-3147-499D-BD68-3EE3E737C711}" srcOrd="0" destOrd="0" presId="urn:microsoft.com/office/officeart/2016/7/layout/VerticalSolidActionList"/>
    <dgm:cxn modelId="{B9DF059D-6F42-4E60-A2EA-FB3C25A0A569}" srcId="{5247E30C-2316-4F32-AE79-3EAABA2842D0}" destId="{1FF49C17-4B85-48FC-9D4B-55F5BEF3D6AB}" srcOrd="2" destOrd="0" parTransId="{88804C71-7915-46A5-94E5-C6902EEEB093}" sibTransId="{AD6D7C13-D438-4D40-A0DB-E1117DAEC8B9}"/>
    <dgm:cxn modelId="{18E202CD-DEBF-4AAA-A1CE-E5E1A69413D1}" srcId="{6DF2A0AE-4434-479A-AD7C-B301EE1950AC}" destId="{32C73523-4562-4AC7-AE99-6E629FFC5829}" srcOrd="0" destOrd="0" parTransId="{B7B92779-CE86-4A4D-8BAB-2BB27B78588B}" sibTransId="{8176456C-2CC2-4DA0-A884-8367E62190E5}"/>
    <dgm:cxn modelId="{8216DFDF-2F21-499F-9D60-7E436484CB9F}" srcId="{1A438DDB-9F69-49CA-B2A8-B824CDDF9095}" destId="{C8FA0970-C39F-49C6-BAD8-F7367E9A471A}" srcOrd="0" destOrd="0" parTransId="{ED7F7D45-5431-4776-895D-783519EFD39C}" sibTransId="{0BA47101-058F-4933-9D3F-6147C30C16A5}"/>
    <dgm:cxn modelId="{41F99EEF-419D-4B76-986B-264039A04AA9}" type="presOf" srcId="{1FF49C17-4B85-48FC-9D4B-55F5BEF3D6AB}" destId="{90036CD7-251C-48D4-A241-4C559BC3712F}" srcOrd="0" destOrd="0" presId="urn:microsoft.com/office/officeart/2016/7/layout/VerticalSolidActionList"/>
    <dgm:cxn modelId="{457931DB-C3C7-43D5-A317-096F14B10B4D}" type="presParOf" srcId="{59E57573-C540-4B87-B4AC-6BA15B1301C1}" destId="{836ECA03-1F47-4488-BDC1-F8FEC2259878}" srcOrd="0" destOrd="0" presId="urn:microsoft.com/office/officeart/2016/7/layout/VerticalSolidActionList"/>
    <dgm:cxn modelId="{DD26F16E-9AC2-4891-98C4-94937066CDC8}" type="presParOf" srcId="{836ECA03-1F47-4488-BDC1-F8FEC2259878}" destId="{6743C80A-D2A3-4804-9A93-7B266A56A582}" srcOrd="0" destOrd="0" presId="urn:microsoft.com/office/officeart/2016/7/layout/VerticalSolidActionList"/>
    <dgm:cxn modelId="{567D5A29-698E-45EC-880E-9B8F1C08E2EF}" type="presParOf" srcId="{836ECA03-1F47-4488-BDC1-F8FEC2259878}" destId="{A0BC0426-BF6E-4DCC-BF4F-40FFC9E86BF9}" srcOrd="1" destOrd="0" presId="urn:microsoft.com/office/officeart/2016/7/layout/VerticalSolidActionList"/>
    <dgm:cxn modelId="{59BBFCBE-A788-482F-9D55-F5141FA1F2A9}" type="presParOf" srcId="{59E57573-C540-4B87-B4AC-6BA15B1301C1}" destId="{B7ED48D4-7C78-4323-B793-C9502427BFAF}" srcOrd="1" destOrd="0" presId="urn:microsoft.com/office/officeart/2016/7/layout/VerticalSolidActionList"/>
    <dgm:cxn modelId="{F565A589-D6A4-473D-8C41-AD5520F8BA11}" type="presParOf" srcId="{59E57573-C540-4B87-B4AC-6BA15B1301C1}" destId="{DBC46449-0981-4E3D-91C5-E6FCB55EFC5B}" srcOrd="2" destOrd="0" presId="urn:microsoft.com/office/officeart/2016/7/layout/VerticalSolidActionList"/>
    <dgm:cxn modelId="{7D2FE70B-2862-42E0-A0AC-8D1DF84EB5B3}" type="presParOf" srcId="{DBC46449-0981-4E3D-91C5-E6FCB55EFC5B}" destId="{48E76078-16EA-46AC-841D-29907406214E}" srcOrd="0" destOrd="0" presId="urn:microsoft.com/office/officeart/2016/7/layout/VerticalSolidActionList"/>
    <dgm:cxn modelId="{084D6016-3BE2-4B15-B210-9EB695F3DF51}" type="presParOf" srcId="{DBC46449-0981-4E3D-91C5-E6FCB55EFC5B}" destId="{2CA1D06B-51E5-4760-9B10-C956E03D7F72}" srcOrd="1" destOrd="0" presId="urn:microsoft.com/office/officeart/2016/7/layout/VerticalSolidActionList"/>
    <dgm:cxn modelId="{57A0F74F-B553-47C2-AB95-88BAF3C0854E}" type="presParOf" srcId="{59E57573-C540-4B87-B4AC-6BA15B1301C1}" destId="{872D0392-84BB-47D9-8A32-E5C807A2E8EB}" srcOrd="3" destOrd="0" presId="urn:microsoft.com/office/officeart/2016/7/layout/VerticalSolidActionList"/>
    <dgm:cxn modelId="{7B4E1B0B-253A-42D3-A87F-FFFE90F22D0C}" type="presParOf" srcId="{59E57573-C540-4B87-B4AC-6BA15B1301C1}" destId="{9527EBBD-E9DC-4ABF-A60E-3CEA417AA1F2}" srcOrd="4" destOrd="0" presId="urn:microsoft.com/office/officeart/2016/7/layout/VerticalSolidActionList"/>
    <dgm:cxn modelId="{0BBEFFD0-EB0C-4414-ADC2-868D7C96295D}" type="presParOf" srcId="{9527EBBD-E9DC-4ABF-A60E-3CEA417AA1F2}" destId="{90036CD7-251C-48D4-A241-4C559BC3712F}" srcOrd="0" destOrd="0" presId="urn:microsoft.com/office/officeart/2016/7/layout/VerticalSolidActionList"/>
    <dgm:cxn modelId="{DEB4A020-D77A-4E40-B748-B4151E3762BC}" type="presParOf" srcId="{9527EBBD-E9DC-4ABF-A60E-3CEA417AA1F2}" destId="{E86A04DD-3147-499D-BD68-3EE3E737C711}" srcOrd="1" destOrd="0" presId="urn:microsoft.com/office/officeart/2016/7/layout/VerticalSolid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DD17F-76D4-4D70-8E6B-A527E6F4FB2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E62100C-30D5-4C91-956D-583B2E36C25B}">
      <dgm:prSet/>
      <dgm:spPr/>
      <dgm:t>
        <a:bodyPr/>
        <a:lstStyle/>
        <a:p>
          <a:pPr>
            <a:lnSpc>
              <a:spcPct val="100000"/>
            </a:lnSpc>
            <a:defRPr cap="all"/>
          </a:pPr>
          <a:r>
            <a:rPr lang="en-GB"/>
            <a:t>Team setting</a:t>
          </a:r>
          <a:endParaRPr lang="en-US"/>
        </a:p>
      </dgm:t>
    </dgm:pt>
    <dgm:pt modelId="{283E42D3-726B-42B3-B304-E5EA3CE00C83}" type="parTrans" cxnId="{5AA66B11-AFC1-408A-AB8C-D3344CDDFFB4}">
      <dgm:prSet/>
      <dgm:spPr/>
      <dgm:t>
        <a:bodyPr/>
        <a:lstStyle/>
        <a:p>
          <a:endParaRPr lang="en-US"/>
        </a:p>
      </dgm:t>
    </dgm:pt>
    <dgm:pt modelId="{39631D36-6B3D-4FB9-8283-A38010B38A08}" type="sibTrans" cxnId="{5AA66B11-AFC1-408A-AB8C-D3344CDDFFB4}">
      <dgm:prSet/>
      <dgm:spPr/>
      <dgm:t>
        <a:bodyPr/>
        <a:lstStyle/>
        <a:p>
          <a:endParaRPr lang="en-US"/>
        </a:p>
      </dgm:t>
    </dgm:pt>
    <dgm:pt modelId="{215F63DC-A6D1-40C7-ADC3-03517DC1447A}">
      <dgm:prSet/>
      <dgm:spPr/>
      <dgm:t>
        <a:bodyPr/>
        <a:lstStyle/>
        <a:p>
          <a:pPr>
            <a:lnSpc>
              <a:spcPct val="100000"/>
            </a:lnSpc>
            <a:defRPr cap="all"/>
          </a:pPr>
          <a:r>
            <a:rPr lang="en-GB"/>
            <a:t>Collective goals</a:t>
          </a:r>
          <a:endParaRPr lang="en-US"/>
        </a:p>
      </dgm:t>
    </dgm:pt>
    <dgm:pt modelId="{00B5B9B3-2943-4524-81B3-16C04E36CE75}" type="parTrans" cxnId="{1F057A17-5EC0-40BB-947F-7093674630A4}">
      <dgm:prSet/>
      <dgm:spPr/>
      <dgm:t>
        <a:bodyPr/>
        <a:lstStyle/>
        <a:p>
          <a:endParaRPr lang="en-US"/>
        </a:p>
      </dgm:t>
    </dgm:pt>
    <dgm:pt modelId="{7F6F9D4F-B450-45DD-8736-8B2B55372DDD}" type="sibTrans" cxnId="{1F057A17-5EC0-40BB-947F-7093674630A4}">
      <dgm:prSet/>
      <dgm:spPr/>
      <dgm:t>
        <a:bodyPr/>
        <a:lstStyle/>
        <a:p>
          <a:endParaRPr lang="en-US"/>
        </a:p>
      </dgm:t>
    </dgm:pt>
    <dgm:pt modelId="{53B02952-B840-4109-BC99-A94E967081E8}">
      <dgm:prSet/>
      <dgm:spPr/>
      <dgm:t>
        <a:bodyPr/>
        <a:lstStyle/>
        <a:p>
          <a:pPr>
            <a:lnSpc>
              <a:spcPct val="100000"/>
            </a:lnSpc>
            <a:defRPr cap="all"/>
          </a:pPr>
          <a:r>
            <a:rPr lang="en-GB"/>
            <a:t>Rewards</a:t>
          </a:r>
          <a:endParaRPr lang="en-US"/>
        </a:p>
      </dgm:t>
    </dgm:pt>
    <dgm:pt modelId="{6A008B0C-5CEE-4B27-B771-3EC334DCBBBC}" type="parTrans" cxnId="{F2976576-F74F-4DC7-92AC-F847CC2EC0D9}">
      <dgm:prSet/>
      <dgm:spPr/>
      <dgm:t>
        <a:bodyPr/>
        <a:lstStyle/>
        <a:p>
          <a:endParaRPr lang="en-US"/>
        </a:p>
      </dgm:t>
    </dgm:pt>
    <dgm:pt modelId="{06839F8A-2413-4DF3-BD4F-E80E47FB2A12}" type="sibTrans" cxnId="{F2976576-F74F-4DC7-92AC-F847CC2EC0D9}">
      <dgm:prSet/>
      <dgm:spPr/>
      <dgm:t>
        <a:bodyPr/>
        <a:lstStyle/>
        <a:p>
          <a:endParaRPr lang="en-US"/>
        </a:p>
      </dgm:t>
    </dgm:pt>
    <dgm:pt modelId="{10802415-A50F-4EEE-AFE8-9B280D429FF4}">
      <dgm:prSet/>
      <dgm:spPr/>
      <dgm:t>
        <a:bodyPr/>
        <a:lstStyle/>
        <a:p>
          <a:pPr>
            <a:lnSpc>
              <a:spcPct val="100000"/>
            </a:lnSpc>
            <a:defRPr cap="all"/>
          </a:pPr>
          <a:r>
            <a:rPr lang="en-GB"/>
            <a:t>Self defined goals</a:t>
          </a:r>
          <a:endParaRPr lang="en-US"/>
        </a:p>
      </dgm:t>
    </dgm:pt>
    <dgm:pt modelId="{5654B7FF-9B6B-4812-84EF-16AE9E5311DF}" type="parTrans" cxnId="{641BC644-7099-48F9-8F7B-854A8F426FDE}">
      <dgm:prSet/>
      <dgm:spPr/>
      <dgm:t>
        <a:bodyPr/>
        <a:lstStyle/>
        <a:p>
          <a:endParaRPr lang="en-US"/>
        </a:p>
      </dgm:t>
    </dgm:pt>
    <dgm:pt modelId="{FAED1E97-0BF1-411A-A754-F16E24C61008}" type="sibTrans" cxnId="{641BC644-7099-48F9-8F7B-854A8F426FDE}">
      <dgm:prSet/>
      <dgm:spPr/>
      <dgm:t>
        <a:bodyPr/>
        <a:lstStyle/>
        <a:p>
          <a:endParaRPr lang="en-US"/>
        </a:p>
      </dgm:t>
    </dgm:pt>
    <dgm:pt modelId="{28C54A87-67F0-4D6F-8215-7233DD39D5E9}" type="pres">
      <dgm:prSet presAssocID="{1FEDD17F-76D4-4D70-8E6B-A527E6F4FB23}" presName="root" presStyleCnt="0">
        <dgm:presLayoutVars>
          <dgm:dir/>
          <dgm:resizeHandles val="exact"/>
        </dgm:presLayoutVars>
      </dgm:prSet>
      <dgm:spPr/>
    </dgm:pt>
    <dgm:pt modelId="{C2899AAC-3AA1-42D2-96EF-CEADE56CF6B1}" type="pres">
      <dgm:prSet presAssocID="{0E62100C-30D5-4C91-956D-583B2E36C25B}" presName="compNode" presStyleCnt="0"/>
      <dgm:spPr/>
    </dgm:pt>
    <dgm:pt modelId="{7CA7ECB9-2028-4F03-86F9-515C90F582D3}" type="pres">
      <dgm:prSet presAssocID="{0E62100C-30D5-4C91-956D-583B2E36C25B}" presName="iconBgRect" presStyleLbl="bgShp" presStyleIdx="0" presStyleCnt="4"/>
      <dgm:spPr/>
    </dgm:pt>
    <dgm:pt modelId="{4A40ECF3-65A6-4865-89DF-5F4B9E4B3DC0}" type="pres">
      <dgm:prSet presAssocID="{0E62100C-30D5-4C91-956D-583B2E36C2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56EF5935-A33B-409F-8B75-6F3A91577387}" type="pres">
      <dgm:prSet presAssocID="{0E62100C-30D5-4C91-956D-583B2E36C25B}" presName="spaceRect" presStyleCnt="0"/>
      <dgm:spPr/>
    </dgm:pt>
    <dgm:pt modelId="{B55D7FA5-4C1B-49EF-86C5-11D58D384CD5}" type="pres">
      <dgm:prSet presAssocID="{0E62100C-30D5-4C91-956D-583B2E36C25B}" presName="textRect" presStyleLbl="revTx" presStyleIdx="0" presStyleCnt="4">
        <dgm:presLayoutVars>
          <dgm:chMax val="1"/>
          <dgm:chPref val="1"/>
        </dgm:presLayoutVars>
      </dgm:prSet>
      <dgm:spPr/>
    </dgm:pt>
    <dgm:pt modelId="{6A31FE61-C477-4C30-BE16-68B34B212E13}" type="pres">
      <dgm:prSet presAssocID="{39631D36-6B3D-4FB9-8283-A38010B38A08}" presName="sibTrans" presStyleCnt="0"/>
      <dgm:spPr/>
    </dgm:pt>
    <dgm:pt modelId="{24023DD9-3D89-49DC-84A4-C34222E5B80F}" type="pres">
      <dgm:prSet presAssocID="{215F63DC-A6D1-40C7-ADC3-03517DC1447A}" presName="compNode" presStyleCnt="0"/>
      <dgm:spPr/>
    </dgm:pt>
    <dgm:pt modelId="{6422111C-795F-4C63-9DE1-C1CC05C7E164}" type="pres">
      <dgm:prSet presAssocID="{215F63DC-A6D1-40C7-ADC3-03517DC1447A}" presName="iconBgRect" presStyleLbl="bgShp" presStyleIdx="1" presStyleCnt="4"/>
      <dgm:spPr/>
    </dgm:pt>
    <dgm:pt modelId="{B61EA391-374A-4A80-8849-8A128A5B7B63}" type="pres">
      <dgm:prSet presAssocID="{215F63DC-A6D1-40C7-ADC3-03517DC1447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04F7E360-E19A-4238-AE32-1578FBF7C649}" type="pres">
      <dgm:prSet presAssocID="{215F63DC-A6D1-40C7-ADC3-03517DC1447A}" presName="spaceRect" presStyleCnt="0"/>
      <dgm:spPr/>
    </dgm:pt>
    <dgm:pt modelId="{D86F5F5C-4897-4E36-876F-23204B8E204D}" type="pres">
      <dgm:prSet presAssocID="{215F63DC-A6D1-40C7-ADC3-03517DC1447A}" presName="textRect" presStyleLbl="revTx" presStyleIdx="1" presStyleCnt="4">
        <dgm:presLayoutVars>
          <dgm:chMax val="1"/>
          <dgm:chPref val="1"/>
        </dgm:presLayoutVars>
      </dgm:prSet>
      <dgm:spPr/>
    </dgm:pt>
    <dgm:pt modelId="{FF964F67-3DDA-45E3-8C9A-51C03D8E0B69}" type="pres">
      <dgm:prSet presAssocID="{7F6F9D4F-B450-45DD-8736-8B2B55372DDD}" presName="sibTrans" presStyleCnt="0"/>
      <dgm:spPr/>
    </dgm:pt>
    <dgm:pt modelId="{30A75D39-FADB-4FAE-8ECE-BE87B20F0BF7}" type="pres">
      <dgm:prSet presAssocID="{53B02952-B840-4109-BC99-A94E967081E8}" presName="compNode" presStyleCnt="0"/>
      <dgm:spPr/>
    </dgm:pt>
    <dgm:pt modelId="{F129A822-3D66-45B4-9312-177DE1215E98}" type="pres">
      <dgm:prSet presAssocID="{53B02952-B840-4109-BC99-A94E967081E8}" presName="iconBgRect" presStyleLbl="bgShp" presStyleIdx="2" presStyleCnt="4"/>
      <dgm:spPr/>
    </dgm:pt>
    <dgm:pt modelId="{4932ABD1-E8F9-49C9-B072-C76353FB39A8}" type="pres">
      <dgm:prSet presAssocID="{53B02952-B840-4109-BC99-A94E967081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E1162EDF-A5AC-4410-9F6F-FF8E2C2CC0D4}" type="pres">
      <dgm:prSet presAssocID="{53B02952-B840-4109-BC99-A94E967081E8}" presName="spaceRect" presStyleCnt="0"/>
      <dgm:spPr/>
    </dgm:pt>
    <dgm:pt modelId="{0335F301-9D01-4595-8748-DB228583E2E2}" type="pres">
      <dgm:prSet presAssocID="{53B02952-B840-4109-BC99-A94E967081E8}" presName="textRect" presStyleLbl="revTx" presStyleIdx="2" presStyleCnt="4">
        <dgm:presLayoutVars>
          <dgm:chMax val="1"/>
          <dgm:chPref val="1"/>
        </dgm:presLayoutVars>
      </dgm:prSet>
      <dgm:spPr/>
    </dgm:pt>
    <dgm:pt modelId="{4247B186-AB40-40EF-A164-B298E96D7054}" type="pres">
      <dgm:prSet presAssocID="{06839F8A-2413-4DF3-BD4F-E80E47FB2A12}" presName="sibTrans" presStyleCnt="0"/>
      <dgm:spPr/>
    </dgm:pt>
    <dgm:pt modelId="{B39C472F-C4DE-401F-A744-70AB67576A4A}" type="pres">
      <dgm:prSet presAssocID="{10802415-A50F-4EEE-AFE8-9B280D429FF4}" presName="compNode" presStyleCnt="0"/>
      <dgm:spPr/>
    </dgm:pt>
    <dgm:pt modelId="{3A59BB85-D732-48AE-91B2-EB6691EDE117}" type="pres">
      <dgm:prSet presAssocID="{10802415-A50F-4EEE-AFE8-9B280D429FF4}" presName="iconBgRect" presStyleLbl="bgShp" presStyleIdx="3" presStyleCnt="4"/>
      <dgm:spPr/>
    </dgm:pt>
    <dgm:pt modelId="{2CF93DE9-4069-4CD7-8F74-609CAC1D70F8}" type="pres">
      <dgm:prSet presAssocID="{10802415-A50F-4EEE-AFE8-9B280D429FF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A6F00FFE-9DC2-4C1E-833F-ECC625D11712}" type="pres">
      <dgm:prSet presAssocID="{10802415-A50F-4EEE-AFE8-9B280D429FF4}" presName="spaceRect" presStyleCnt="0"/>
      <dgm:spPr/>
    </dgm:pt>
    <dgm:pt modelId="{0039329B-D7F6-49CF-9411-5E1FBA05C626}" type="pres">
      <dgm:prSet presAssocID="{10802415-A50F-4EEE-AFE8-9B280D429FF4}" presName="textRect" presStyleLbl="revTx" presStyleIdx="3" presStyleCnt="4">
        <dgm:presLayoutVars>
          <dgm:chMax val="1"/>
          <dgm:chPref val="1"/>
        </dgm:presLayoutVars>
      </dgm:prSet>
      <dgm:spPr/>
    </dgm:pt>
  </dgm:ptLst>
  <dgm:cxnLst>
    <dgm:cxn modelId="{5AA66B11-AFC1-408A-AB8C-D3344CDDFFB4}" srcId="{1FEDD17F-76D4-4D70-8E6B-A527E6F4FB23}" destId="{0E62100C-30D5-4C91-956D-583B2E36C25B}" srcOrd="0" destOrd="0" parTransId="{283E42D3-726B-42B3-B304-E5EA3CE00C83}" sibTransId="{39631D36-6B3D-4FB9-8283-A38010B38A08}"/>
    <dgm:cxn modelId="{1F057A17-5EC0-40BB-947F-7093674630A4}" srcId="{1FEDD17F-76D4-4D70-8E6B-A527E6F4FB23}" destId="{215F63DC-A6D1-40C7-ADC3-03517DC1447A}" srcOrd="1" destOrd="0" parTransId="{00B5B9B3-2943-4524-81B3-16C04E36CE75}" sibTransId="{7F6F9D4F-B450-45DD-8736-8B2B55372DDD}"/>
    <dgm:cxn modelId="{25EFB023-46B0-4509-9A8C-85009C8A9E9D}" type="presOf" srcId="{0E62100C-30D5-4C91-956D-583B2E36C25B}" destId="{B55D7FA5-4C1B-49EF-86C5-11D58D384CD5}" srcOrd="0" destOrd="0" presId="urn:microsoft.com/office/officeart/2018/5/layout/IconCircleLabelList"/>
    <dgm:cxn modelId="{641BC644-7099-48F9-8F7B-854A8F426FDE}" srcId="{1FEDD17F-76D4-4D70-8E6B-A527E6F4FB23}" destId="{10802415-A50F-4EEE-AFE8-9B280D429FF4}" srcOrd="3" destOrd="0" parTransId="{5654B7FF-9B6B-4812-84EF-16AE9E5311DF}" sibTransId="{FAED1E97-0BF1-411A-A754-F16E24C61008}"/>
    <dgm:cxn modelId="{B645C149-B49F-4436-AE18-F4F6284A60A5}" type="presOf" srcId="{53B02952-B840-4109-BC99-A94E967081E8}" destId="{0335F301-9D01-4595-8748-DB228583E2E2}" srcOrd="0" destOrd="0" presId="urn:microsoft.com/office/officeart/2018/5/layout/IconCircleLabelList"/>
    <dgm:cxn modelId="{F2976576-F74F-4DC7-92AC-F847CC2EC0D9}" srcId="{1FEDD17F-76D4-4D70-8E6B-A527E6F4FB23}" destId="{53B02952-B840-4109-BC99-A94E967081E8}" srcOrd="2" destOrd="0" parTransId="{6A008B0C-5CEE-4B27-B771-3EC334DCBBBC}" sibTransId="{06839F8A-2413-4DF3-BD4F-E80E47FB2A12}"/>
    <dgm:cxn modelId="{FF3CB790-64E7-4A1D-97BC-00B193105669}" type="presOf" srcId="{215F63DC-A6D1-40C7-ADC3-03517DC1447A}" destId="{D86F5F5C-4897-4E36-876F-23204B8E204D}" srcOrd="0" destOrd="0" presId="urn:microsoft.com/office/officeart/2018/5/layout/IconCircleLabelList"/>
    <dgm:cxn modelId="{1858D6BA-860D-4F3A-9685-DFA46E380708}" type="presOf" srcId="{1FEDD17F-76D4-4D70-8E6B-A527E6F4FB23}" destId="{28C54A87-67F0-4D6F-8215-7233DD39D5E9}" srcOrd="0" destOrd="0" presId="urn:microsoft.com/office/officeart/2018/5/layout/IconCircleLabelList"/>
    <dgm:cxn modelId="{E55BAFF1-031E-4477-B188-1BD75108FF7B}" type="presOf" srcId="{10802415-A50F-4EEE-AFE8-9B280D429FF4}" destId="{0039329B-D7F6-49CF-9411-5E1FBA05C626}" srcOrd="0" destOrd="0" presId="urn:microsoft.com/office/officeart/2018/5/layout/IconCircleLabelList"/>
    <dgm:cxn modelId="{FF612A9F-78C5-41F0-A2E6-A329A3452358}" type="presParOf" srcId="{28C54A87-67F0-4D6F-8215-7233DD39D5E9}" destId="{C2899AAC-3AA1-42D2-96EF-CEADE56CF6B1}" srcOrd="0" destOrd="0" presId="urn:microsoft.com/office/officeart/2018/5/layout/IconCircleLabelList"/>
    <dgm:cxn modelId="{C3C7AD21-56F9-4996-BB38-BCF6ED7BB2DC}" type="presParOf" srcId="{C2899AAC-3AA1-42D2-96EF-CEADE56CF6B1}" destId="{7CA7ECB9-2028-4F03-86F9-515C90F582D3}" srcOrd="0" destOrd="0" presId="urn:microsoft.com/office/officeart/2018/5/layout/IconCircleLabelList"/>
    <dgm:cxn modelId="{8DDA3EFF-C0E5-448D-9AA5-CCD9AC3AB74A}" type="presParOf" srcId="{C2899AAC-3AA1-42D2-96EF-CEADE56CF6B1}" destId="{4A40ECF3-65A6-4865-89DF-5F4B9E4B3DC0}" srcOrd="1" destOrd="0" presId="urn:microsoft.com/office/officeart/2018/5/layout/IconCircleLabelList"/>
    <dgm:cxn modelId="{B1979BDC-D472-4229-A2F0-5E79C0BA2DC6}" type="presParOf" srcId="{C2899AAC-3AA1-42D2-96EF-CEADE56CF6B1}" destId="{56EF5935-A33B-409F-8B75-6F3A91577387}" srcOrd="2" destOrd="0" presId="urn:microsoft.com/office/officeart/2018/5/layout/IconCircleLabelList"/>
    <dgm:cxn modelId="{41B55AE7-60E8-4E71-B535-1B88FEEB2E2E}" type="presParOf" srcId="{C2899AAC-3AA1-42D2-96EF-CEADE56CF6B1}" destId="{B55D7FA5-4C1B-49EF-86C5-11D58D384CD5}" srcOrd="3" destOrd="0" presId="urn:microsoft.com/office/officeart/2018/5/layout/IconCircleLabelList"/>
    <dgm:cxn modelId="{318EA610-06FD-42EB-8D08-208D1AC87847}" type="presParOf" srcId="{28C54A87-67F0-4D6F-8215-7233DD39D5E9}" destId="{6A31FE61-C477-4C30-BE16-68B34B212E13}" srcOrd="1" destOrd="0" presId="urn:microsoft.com/office/officeart/2018/5/layout/IconCircleLabelList"/>
    <dgm:cxn modelId="{4B5B7363-526D-4730-8E3B-0AFB12545918}" type="presParOf" srcId="{28C54A87-67F0-4D6F-8215-7233DD39D5E9}" destId="{24023DD9-3D89-49DC-84A4-C34222E5B80F}" srcOrd="2" destOrd="0" presId="urn:microsoft.com/office/officeart/2018/5/layout/IconCircleLabelList"/>
    <dgm:cxn modelId="{643CB6BF-A388-4000-A57E-28A1CD3E7932}" type="presParOf" srcId="{24023DD9-3D89-49DC-84A4-C34222E5B80F}" destId="{6422111C-795F-4C63-9DE1-C1CC05C7E164}" srcOrd="0" destOrd="0" presId="urn:microsoft.com/office/officeart/2018/5/layout/IconCircleLabelList"/>
    <dgm:cxn modelId="{D38629DD-C9F1-4D47-A2C0-6E656DB9FB00}" type="presParOf" srcId="{24023DD9-3D89-49DC-84A4-C34222E5B80F}" destId="{B61EA391-374A-4A80-8849-8A128A5B7B63}" srcOrd="1" destOrd="0" presId="urn:microsoft.com/office/officeart/2018/5/layout/IconCircleLabelList"/>
    <dgm:cxn modelId="{15533BCE-958C-4E3F-B2B2-71B4480A26D0}" type="presParOf" srcId="{24023DD9-3D89-49DC-84A4-C34222E5B80F}" destId="{04F7E360-E19A-4238-AE32-1578FBF7C649}" srcOrd="2" destOrd="0" presId="urn:microsoft.com/office/officeart/2018/5/layout/IconCircleLabelList"/>
    <dgm:cxn modelId="{FB8B7A1A-8E35-41C2-970C-65D2CA47F929}" type="presParOf" srcId="{24023DD9-3D89-49DC-84A4-C34222E5B80F}" destId="{D86F5F5C-4897-4E36-876F-23204B8E204D}" srcOrd="3" destOrd="0" presId="urn:microsoft.com/office/officeart/2018/5/layout/IconCircleLabelList"/>
    <dgm:cxn modelId="{64E35272-B0E7-41A7-AD5F-06BCBA977FBC}" type="presParOf" srcId="{28C54A87-67F0-4D6F-8215-7233DD39D5E9}" destId="{FF964F67-3DDA-45E3-8C9A-51C03D8E0B69}" srcOrd="3" destOrd="0" presId="urn:microsoft.com/office/officeart/2018/5/layout/IconCircleLabelList"/>
    <dgm:cxn modelId="{6D881DEC-53C4-4C1E-9D79-E351D7218AF1}" type="presParOf" srcId="{28C54A87-67F0-4D6F-8215-7233DD39D5E9}" destId="{30A75D39-FADB-4FAE-8ECE-BE87B20F0BF7}" srcOrd="4" destOrd="0" presId="urn:microsoft.com/office/officeart/2018/5/layout/IconCircleLabelList"/>
    <dgm:cxn modelId="{22B82A48-D058-4049-AD02-2A9B462DCEF0}" type="presParOf" srcId="{30A75D39-FADB-4FAE-8ECE-BE87B20F0BF7}" destId="{F129A822-3D66-45B4-9312-177DE1215E98}" srcOrd="0" destOrd="0" presId="urn:microsoft.com/office/officeart/2018/5/layout/IconCircleLabelList"/>
    <dgm:cxn modelId="{8BA2A470-6B57-4111-84E7-A20995ADEC0E}" type="presParOf" srcId="{30A75D39-FADB-4FAE-8ECE-BE87B20F0BF7}" destId="{4932ABD1-E8F9-49C9-B072-C76353FB39A8}" srcOrd="1" destOrd="0" presId="urn:microsoft.com/office/officeart/2018/5/layout/IconCircleLabelList"/>
    <dgm:cxn modelId="{A37C1A20-D9D4-435C-8285-15EAC0CFF7EC}" type="presParOf" srcId="{30A75D39-FADB-4FAE-8ECE-BE87B20F0BF7}" destId="{E1162EDF-A5AC-4410-9F6F-FF8E2C2CC0D4}" srcOrd="2" destOrd="0" presId="urn:microsoft.com/office/officeart/2018/5/layout/IconCircleLabelList"/>
    <dgm:cxn modelId="{F2857BB3-1DB9-4A3C-9B32-29F9C8CA0E33}" type="presParOf" srcId="{30A75D39-FADB-4FAE-8ECE-BE87B20F0BF7}" destId="{0335F301-9D01-4595-8748-DB228583E2E2}" srcOrd="3" destOrd="0" presId="urn:microsoft.com/office/officeart/2018/5/layout/IconCircleLabelList"/>
    <dgm:cxn modelId="{1C8A0AF0-5B55-4B7C-AE05-4F0DB86970D3}" type="presParOf" srcId="{28C54A87-67F0-4D6F-8215-7233DD39D5E9}" destId="{4247B186-AB40-40EF-A164-B298E96D7054}" srcOrd="5" destOrd="0" presId="urn:microsoft.com/office/officeart/2018/5/layout/IconCircleLabelList"/>
    <dgm:cxn modelId="{AE0616E2-C213-4F97-8A6B-F37919A05804}" type="presParOf" srcId="{28C54A87-67F0-4D6F-8215-7233DD39D5E9}" destId="{B39C472F-C4DE-401F-A744-70AB67576A4A}" srcOrd="6" destOrd="0" presId="urn:microsoft.com/office/officeart/2018/5/layout/IconCircleLabelList"/>
    <dgm:cxn modelId="{E14DB62D-B740-4A78-82F0-EC51277648A3}" type="presParOf" srcId="{B39C472F-C4DE-401F-A744-70AB67576A4A}" destId="{3A59BB85-D732-48AE-91B2-EB6691EDE117}" srcOrd="0" destOrd="0" presId="urn:microsoft.com/office/officeart/2018/5/layout/IconCircleLabelList"/>
    <dgm:cxn modelId="{5D273D87-32C7-4506-8E23-5C5A5B9B1AD2}" type="presParOf" srcId="{B39C472F-C4DE-401F-A744-70AB67576A4A}" destId="{2CF93DE9-4069-4CD7-8F74-609CAC1D70F8}" srcOrd="1" destOrd="0" presId="urn:microsoft.com/office/officeart/2018/5/layout/IconCircleLabelList"/>
    <dgm:cxn modelId="{309450DE-9777-4E85-B480-361C5A57CB61}" type="presParOf" srcId="{B39C472F-C4DE-401F-A744-70AB67576A4A}" destId="{A6F00FFE-9DC2-4C1E-833F-ECC625D11712}" srcOrd="2" destOrd="0" presId="urn:microsoft.com/office/officeart/2018/5/layout/IconCircleLabelList"/>
    <dgm:cxn modelId="{639C73D6-8DC0-4267-8F05-54D784AA0A0E}" type="presParOf" srcId="{B39C472F-C4DE-401F-A744-70AB67576A4A}" destId="{0039329B-D7F6-49CF-9411-5E1FBA05C626}"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C0426-BF6E-4DCC-BF4F-40FFC9E86BF9}">
      <dsp:nvSpPr>
        <dsp:cNvPr id="0" name=""/>
        <dsp:cNvSpPr/>
      </dsp:nvSpPr>
      <dsp:spPr>
        <a:xfrm>
          <a:off x="2185565" y="1310"/>
          <a:ext cx="8742263" cy="134300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624" tIns="341124" rIns="169624" bIns="341124" numCol="1" spcCol="1270" anchor="ctr" anchorCtr="0">
          <a:noAutofit/>
        </a:bodyPr>
        <a:lstStyle/>
        <a:p>
          <a:pPr marL="0" lvl="0" indent="0" algn="l" defTabSz="1066800">
            <a:lnSpc>
              <a:spcPct val="90000"/>
            </a:lnSpc>
            <a:spcBef>
              <a:spcPct val="0"/>
            </a:spcBef>
            <a:spcAft>
              <a:spcPct val="35000"/>
            </a:spcAft>
            <a:buNone/>
          </a:pPr>
          <a:r>
            <a:rPr lang="en-US" sz="2400" kern="1200" dirty="0"/>
            <a:t>Create a collaborative fitness tracking game</a:t>
          </a:r>
        </a:p>
      </dsp:txBody>
      <dsp:txXfrm>
        <a:off x="2185565" y="1310"/>
        <a:ext cx="8742263" cy="1343007"/>
      </dsp:txXfrm>
    </dsp:sp>
    <dsp:sp modelId="{6743C80A-D2A3-4804-9A93-7B266A56A582}">
      <dsp:nvSpPr>
        <dsp:cNvPr id="0" name=""/>
        <dsp:cNvSpPr/>
      </dsp:nvSpPr>
      <dsp:spPr>
        <a:xfrm>
          <a:off x="0" y="1310"/>
          <a:ext cx="2185565" cy="134300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53" tIns="132659" rIns="115653" bIns="132659" numCol="1" spcCol="1270" anchor="ctr" anchorCtr="0">
          <a:noAutofit/>
        </a:bodyPr>
        <a:lstStyle/>
        <a:p>
          <a:pPr marL="0" lvl="0" indent="0" algn="ctr" defTabSz="1066800">
            <a:lnSpc>
              <a:spcPct val="90000"/>
            </a:lnSpc>
            <a:spcBef>
              <a:spcPct val="0"/>
            </a:spcBef>
            <a:spcAft>
              <a:spcPct val="35000"/>
            </a:spcAft>
            <a:buNone/>
          </a:pPr>
          <a:r>
            <a:rPr lang="en-US" sz="2400" kern="1200" dirty="0"/>
            <a:t>Create</a:t>
          </a:r>
        </a:p>
      </dsp:txBody>
      <dsp:txXfrm>
        <a:off x="0" y="1310"/>
        <a:ext cx="2185565" cy="1343007"/>
      </dsp:txXfrm>
    </dsp:sp>
    <dsp:sp modelId="{2CA1D06B-51E5-4760-9B10-C956E03D7F72}">
      <dsp:nvSpPr>
        <dsp:cNvPr id="0" name=""/>
        <dsp:cNvSpPr/>
      </dsp:nvSpPr>
      <dsp:spPr>
        <a:xfrm>
          <a:off x="2185565" y="1424898"/>
          <a:ext cx="8742263" cy="1343007"/>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624" tIns="341124" rIns="169624" bIns="341124" numCol="1" spcCol="1270" anchor="ctr" anchorCtr="0">
          <a:noAutofit/>
        </a:bodyPr>
        <a:lstStyle/>
        <a:p>
          <a:pPr marL="0" lvl="0" indent="0" algn="l" defTabSz="1066800">
            <a:lnSpc>
              <a:spcPct val="90000"/>
            </a:lnSpc>
            <a:spcBef>
              <a:spcPct val="0"/>
            </a:spcBef>
            <a:spcAft>
              <a:spcPct val="35000"/>
            </a:spcAft>
            <a:buNone/>
          </a:pPr>
          <a:r>
            <a:rPr lang="en-US" sz="2400" kern="1200" dirty="0"/>
            <a:t>Support physical activity to combat negative effect on mental wellbeing and the decline in physical activity due to COVID-19</a:t>
          </a:r>
        </a:p>
      </dsp:txBody>
      <dsp:txXfrm>
        <a:off x="2185565" y="1424898"/>
        <a:ext cx="8742263" cy="1343007"/>
      </dsp:txXfrm>
    </dsp:sp>
    <dsp:sp modelId="{48E76078-16EA-46AC-841D-29907406214E}">
      <dsp:nvSpPr>
        <dsp:cNvPr id="0" name=""/>
        <dsp:cNvSpPr/>
      </dsp:nvSpPr>
      <dsp:spPr>
        <a:xfrm>
          <a:off x="0" y="1424898"/>
          <a:ext cx="2185565" cy="1343007"/>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53" tIns="132659" rIns="115653" bIns="132659" numCol="1" spcCol="1270" anchor="ctr" anchorCtr="0">
          <a:noAutofit/>
        </a:bodyPr>
        <a:lstStyle/>
        <a:p>
          <a:pPr marL="0" lvl="0" indent="0" algn="ctr" defTabSz="1066800">
            <a:lnSpc>
              <a:spcPct val="90000"/>
            </a:lnSpc>
            <a:spcBef>
              <a:spcPct val="0"/>
            </a:spcBef>
            <a:spcAft>
              <a:spcPct val="35000"/>
            </a:spcAft>
            <a:buNone/>
          </a:pPr>
          <a:r>
            <a:rPr lang="en-US" sz="2400" kern="1200" dirty="0"/>
            <a:t>Support</a:t>
          </a:r>
        </a:p>
      </dsp:txBody>
      <dsp:txXfrm>
        <a:off x="0" y="1424898"/>
        <a:ext cx="2185565" cy="1343007"/>
      </dsp:txXfrm>
    </dsp:sp>
    <dsp:sp modelId="{E86A04DD-3147-499D-BD68-3EE3E737C711}">
      <dsp:nvSpPr>
        <dsp:cNvPr id="0" name=""/>
        <dsp:cNvSpPr/>
      </dsp:nvSpPr>
      <dsp:spPr>
        <a:xfrm>
          <a:off x="2185565" y="2848486"/>
          <a:ext cx="8742263" cy="1343007"/>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624" tIns="341124" rIns="169624" bIns="341124" numCol="1" spcCol="1270" anchor="ctr" anchorCtr="0">
          <a:noAutofit/>
        </a:bodyPr>
        <a:lstStyle/>
        <a:p>
          <a:pPr marL="0" lvl="0" indent="0" algn="l" defTabSz="1066800">
            <a:lnSpc>
              <a:spcPct val="90000"/>
            </a:lnSpc>
            <a:spcBef>
              <a:spcPct val="0"/>
            </a:spcBef>
            <a:spcAft>
              <a:spcPct val="35000"/>
            </a:spcAft>
            <a:buNone/>
          </a:pPr>
          <a:r>
            <a:rPr lang="en-US" sz="2400" kern="1200" dirty="0"/>
            <a:t>Evaluate if the mobile app had a positive effect on mental wellbeing</a:t>
          </a:r>
        </a:p>
      </dsp:txBody>
      <dsp:txXfrm>
        <a:off x="2185565" y="2848486"/>
        <a:ext cx="8742263" cy="1343007"/>
      </dsp:txXfrm>
    </dsp:sp>
    <dsp:sp modelId="{90036CD7-251C-48D4-A241-4C559BC3712F}">
      <dsp:nvSpPr>
        <dsp:cNvPr id="0" name=""/>
        <dsp:cNvSpPr/>
      </dsp:nvSpPr>
      <dsp:spPr>
        <a:xfrm>
          <a:off x="0" y="2848486"/>
          <a:ext cx="2185565" cy="1343007"/>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53" tIns="132659" rIns="115653" bIns="132659" numCol="1" spcCol="1270" anchor="ctr" anchorCtr="0">
          <a:noAutofit/>
        </a:bodyPr>
        <a:lstStyle/>
        <a:p>
          <a:pPr marL="0" lvl="0" indent="0" algn="ctr" defTabSz="1066800">
            <a:lnSpc>
              <a:spcPct val="90000"/>
            </a:lnSpc>
            <a:spcBef>
              <a:spcPct val="0"/>
            </a:spcBef>
            <a:spcAft>
              <a:spcPct val="35000"/>
            </a:spcAft>
            <a:buNone/>
          </a:pPr>
          <a:r>
            <a:rPr lang="en-US" sz="2400" kern="1200" dirty="0"/>
            <a:t>Evaluate</a:t>
          </a:r>
        </a:p>
      </dsp:txBody>
      <dsp:txXfrm>
        <a:off x="0" y="2848486"/>
        <a:ext cx="2185565" cy="134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7ECB9-2028-4F03-86F9-515C90F582D3}">
      <dsp:nvSpPr>
        <dsp:cNvPr id="0" name=""/>
        <dsp:cNvSpPr/>
      </dsp:nvSpPr>
      <dsp:spPr>
        <a:xfrm>
          <a:off x="562927" y="5365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40ECF3-65A6-4865-89DF-5F4B9E4B3DC0}">
      <dsp:nvSpPr>
        <dsp:cNvPr id="0" name=""/>
        <dsp:cNvSpPr/>
      </dsp:nvSpPr>
      <dsp:spPr>
        <a:xfrm>
          <a:off x="871091" y="8446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D7FA5-4C1B-49EF-86C5-11D58D384CD5}">
      <dsp:nvSpPr>
        <dsp:cNvPr id="0" name=""/>
        <dsp:cNvSpPr/>
      </dsp:nvSpPr>
      <dsp:spPr>
        <a:xfrm>
          <a:off x="100682"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t>Team setting</a:t>
          </a:r>
          <a:endParaRPr lang="en-US" sz="2300" kern="1200"/>
        </a:p>
      </dsp:txBody>
      <dsp:txXfrm>
        <a:off x="100682" y="2432898"/>
        <a:ext cx="2370489" cy="720000"/>
      </dsp:txXfrm>
    </dsp:sp>
    <dsp:sp modelId="{6422111C-795F-4C63-9DE1-C1CC05C7E164}">
      <dsp:nvSpPr>
        <dsp:cNvPr id="0" name=""/>
        <dsp:cNvSpPr/>
      </dsp:nvSpPr>
      <dsp:spPr>
        <a:xfrm>
          <a:off x="3348252" y="5365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1EA391-374A-4A80-8849-8A128A5B7B63}">
      <dsp:nvSpPr>
        <dsp:cNvPr id="0" name=""/>
        <dsp:cNvSpPr/>
      </dsp:nvSpPr>
      <dsp:spPr>
        <a:xfrm>
          <a:off x="3656416" y="8446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6F5F5C-4897-4E36-876F-23204B8E204D}">
      <dsp:nvSpPr>
        <dsp:cNvPr id="0" name=""/>
        <dsp:cNvSpPr/>
      </dsp:nvSpPr>
      <dsp:spPr>
        <a:xfrm>
          <a:off x="2886007"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t>Collective goals</a:t>
          </a:r>
          <a:endParaRPr lang="en-US" sz="2300" kern="1200"/>
        </a:p>
      </dsp:txBody>
      <dsp:txXfrm>
        <a:off x="2886007" y="2432898"/>
        <a:ext cx="2370489" cy="720000"/>
      </dsp:txXfrm>
    </dsp:sp>
    <dsp:sp modelId="{F129A822-3D66-45B4-9312-177DE1215E98}">
      <dsp:nvSpPr>
        <dsp:cNvPr id="0" name=""/>
        <dsp:cNvSpPr/>
      </dsp:nvSpPr>
      <dsp:spPr>
        <a:xfrm>
          <a:off x="6133577" y="5365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32ABD1-E8F9-49C9-B072-C76353FB39A8}">
      <dsp:nvSpPr>
        <dsp:cNvPr id="0" name=""/>
        <dsp:cNvSpPr/>
      </dsp:nvSpPr>
      <dsp:spPr>
        <a:xfrm>
          <a:off x="6441741" y="8446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35F301-9D01-4595-8748-DB228583E2E2}">
      <dsp:nvSpPr>
        <dsp:cNvPr id="0" name=""/>
        <dsp:cNvSpPr/>
      </dsp:nvSpPr>
      <dsp:spPr>
        <a:xfrm>
          <a:off x="5671332"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t>Rewards</a:t>
          </a:r>
          <a:endParaRPr lang="en-US" sz="2300" kern="1200"/>
        </a:p>
      </dsp:txBody>
      <dsp:txXfrm>
        <a:off x="5671332" y="2432898"/>
        <a:ext cx="2370489" cy="720000"/>
      </dsp:txXfrm>
    </dsp:sp>
    <dsp:sp modelId="{3A59BB85-D732-48AE-91B2-EB6691EDE117}">
      <dsp:nvSpPr>
        <dsp:cNvPr id="0" name=""/>
        <dsp:cNvSpPr/>
      </dsp:nvSpPr>
      <dsp:spPr>
        <a:xfrm>
          <a:off x="8918902" y="5365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93DE9-4069-4CD7-8F74-609CAC1D70F8}">
      <dsp:nvSpPr>
        <dsp:cNvPr id="0" name=""/>
        <dsp:cNvSpPr/>
      </dsp:nvSpPr>
      <dsp:spPr>
        <a:xfrm>
          <a:off x="9227066" y="8446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39329B-D7F6-49CF-9411-5E1FBA05C626}">
      <dsp:nvSpPr>
        <dsp:cNvPr id="0" name=""/>
        <dsp:cNvSpPr/>
      </dsp:nvSpPr>
      <dsp:spPr>
        <a:xfrm>
          <a:off x="8456657"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t>Self defined goals</a:t>
          </a:r>
          <a:endParaRPr lang="en-US" sz="2300" kern="1200"/>
        </a:p>
      </dsp:txBody>
      <dsp:txXfrm>
        <a:off x="8456657" y="24328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5FC1C-0A7D-4C59-BD6B-9DD9504B01AE}" type="datetimeFigureOut">
              <a:rPr lang="en-GB" smtClean="0"/>
              <a:t>20/04/2022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C4A33-1884-4904-93C3-0CC78D27CB4E}" type="slidenum">
              <a:rPr lang="en-GB" smtClean="0"/>
              <a:t>‹#›</a:t>
            </a:fld>
            <a:endParaRPr lang="en-GB"/>
          </a:p>
        </p:txBody>
      </p:sp>
    </p:spTree>
    <p:extLst>
      <p:ext uri="{BB962C8B-B14F-4D97-AF65-F5344CB8AC3E}">
        <p14:creationId xmlns:p14="http://schemas.microsoft.com/office/powerpoint/2010/main" val="3494430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my names Andy and I will be talking about my honours individual project.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67C4A33-1884-4904-93C3-0CC78D27CB4E}" type="slidenum">
              <a:rPr lang="en-GB" smtClean="0"/>
              <a:t>1</a:t>
            </a:fld>
            <a:endParaRPr lang="en-GB"/>
          </a:p>
        </p:txBody>
      </p:sp>
    </p:spTree>
    <p:extLst>
      <p:ext uri="{BB962C8B-B14F-4D97-AF65-F5344CB8AC3E}">
        <p14:creationId xmlns:p14="http://schemas.microsoft.com/office/powerpoint/2010/main" val="109130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The initial objectives for this project was to create a multiplayer step tracking game.</a:t>
            </a:r>
          </a:p>
          <a:p>
            <a:pPr marL="0" indent="0">
              <a:buFont typeface="Arial" panose="020B0604020202020204" pitchFamily="34" charset="0"/>
              <a:buNone/>
            </a:pPr>
            <a:r>
              <a:rPr lang="en-GB" dirty="0"/>
              <a:t>My dissertation focuses on what effect the Covid 19 pandemic has had</a:t>
            </a:r>
          </a:p>
          <a:p>
            <a:pPr marL="0" indent="0">
              <a:buFont typeface="Arial" panose="020B0604020202020204" pitchFamily="34" charset="0"/>
              <a:buNone/>
            </a:pPr>
            <a:r>
              <a:rPr lang="en-GB" dirty="0"/>
              <a:t>on physical activity and mental wellbeing and how this can be mitigated.</a:t>
            </a:r>
          </a:p>
          <a:p>
            <a:pPr marL="0" indent="0">
              <a:buFont typeface="Arial" panose="020B0604020202020204" pitchFamily="34" charset="0"/>
              <a:buNone/>
            </a:pPr>
            <a:r>
              <a:rPr lang="en-GB" dirty="0"/>
              <a:t>This will be done by using a collaborative and gamified approach, which has  shown to be more effective In promoting physical activity compared to using an individual general approach</a:t>
            </a:r>
          </a:p>
          <a:p>
            <a:pPr marL="0" indent="0">
              <a:buFont typeface="Arial" panose="020B0604020202020204" pitchFamily="34" charset="0"/>
              <a:buNone/>
            </a:pPr>
            <a:r>
              <a:rPr lang="en-GB" dirty="0"/>
              <a:t>Lastly, the project aims to evaluate if the mobile app was effective in having a positive impact on the mental wellbeing of participants. </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endParaRPr lang="en-GB" dirty="0"/>
          </a:p>
        </p:txBody>
      </p:sp>
      <p:sp>
        <p:nvSpPr>
          <p:cNvPr id="4" name="Slide Number Placeholder 3"/>
          <p:cNvSpPr>
            <a:spLocks noGrp="1"/>
          </p:cNvSpPr>
          <p:nvPr>
            <p:ph type="sldNum" sz="quarter" idx="5"/>
          </p:nvPr>
        </p:nvSpPr>
        <p:spPr/>
        <p:txBody>
          <a:bodyPr/>
          <a:lstStyle/>
          <a:p>
            <a:fld id="{167C4A33-1884-4904-93C3-0CC78D27CB4E}" type="slidenum">
              <a:rPr lang="en-GB" smtClean="0"/>
              <a:t>2</a:t>
            </a:fld>
            <a:endParaRPr lang="en-GB"/>
          </a:p>
        </p:txBody>
      </p:sp>
    </p:spTree>
    <p:extLst>
      <p:ext uri="{BB962C8B-B14F-4D97-AF65-F5344CB8AC3E}">
        <p14:creationId xmlns:p14="http://schemas.microsoft.com/office/powerpoint/2010/main" val="2859582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start of the project I sent out an survey to find out how people’s mental health and physical activity was impacted because of the pandemic.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world health organization recommends 30 minutes of moderate exercise each 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Sedentary behaviour is classified as doing less than 30 minutes of activity per week. </a:t>
            </a:r>
          </a:p>
          <a:p>
            <a:r>
              <a:rPr lang="en-GB" dirty="0"/>
              <a:t>Before the pandemic, 24% of people were classified as living a sedentary lifestyle. </a:t>
            </a:r>
          </a:p>
          <a:p>
            <a:r>
              <a:rPr lang="en-GB" dirty="0"/>
              <a:t>This reflects research showing there has been a global increase in sedentary behaviour in people due factors such as motorized transport..</a:t>
            </a:r>
          </a:p>
          <a:p>
            <a:r>
              <a:rPr lang="en-GB" dirty="0"/>
              <a:t>After the pandemic there had been a 20% increase in sedentary behaviour among the 29 adults asked. </a:t>
            </a:r>
          </a:p>
          <a:p>
            <a:r>
              <a:rPr lang="en-GB" dirty="0"/>
              <a:t>This can be attributed to quarantine measures and work from home guidelines.</a:t>
            </a:r>
          </a:p>
          <a:p>
            <a:r>
              <a:rPr lang="en-GB" dirty="0"/>
              <a:t>When asked about what impact the pandemic had on their mental wellbeing. </a:t>
            </a:r>
          </a:p>
          <a:p>
            <a:r>
              <a:rPr lang="en-GB" dirty="0"/>
              <a:t>42% of participants assessed that they had experienced a negative impact </a:t>
            </a:r>
          </a:p>
          <a:p>
            <a:r>
              <a:rPr lang="en-GB" dirty="0"/>
              <a:t>and a further 11% saying it had a very negative impact. </a:t>
            </a:r>
          </a:p>
          <a:p>
            <a:r>
              <a:rPr lang="en-GB" dirty="0"/>
              <a:t>There were some individuals, as seen on the graph, that saw a positive impact on their mental wellbeing. </a:t>
            </a:r>
          </a:p>
          <a:p>
            <a:r>
              <a:rPr lang="en-GB" dirty="0"/>
              <a:t>Research has shown that supporting people to be more physical active helps reduce anxiety and depression levels, with just as little as 10 minutes of weekly physical activity making a difference.</a:t>
            </a:r>
          </a:p>
          <a:p>
            <a:r>
              <a:rPr lang="en-GB" dirty="0"/>
              <a:t>Furthermore, there was evidence showing that regular physical activity reduces the severity of covid-19 and mortality rate,</a:t>
            </a:r>
          </a:p>
          <a:p>
            <a:r>
              <a:rPr lang="en-GB" dirty="0"/>
              <a:t> again people have to do 10 minutes of weekly activity see this. </a:t>
            </a:r>
          </a:p>
          <a:p>
            <a:r>
              <a:rPr lang="en-GB" dirty="0"/>
              <a:t> </a:t>
            </a:r>
          </a:p>
        </p:txBody>
      </p:sp>
      <p:sp>
        <p:nvSpPr>
          <p:cNvPr id="4" name="Slide Number Placeholder 3"/>
          <p:cNvSpPr>
            <a:spLocks noGrp="1"/>
          </p:cNvSpPr>
          <p:nvPr>
            <p:ph type="sldNum" sz="quarter" idx="5"/>
          </p:nvPr>
        </p:nvSpPr>
        <p:spPr/>
        <p:txBody>
          <a:bodyPr/>
          <a:lstStyle/>
          <a:p>
            <a:fld id="{167C4A33-1884-4904-93C3-0CC78D27CB4E}" type="slidenum">
              <a:rPr lang="en-GB" smtClean="0"/>
              <a:t>3</a:t>
            </a:fld>
            <a:endParaRPr lang="en-GB"/>
          </a:p>
        </p:txBody>
      </p:sp>
    </p:spTree>
    <p:extLst>
      <p:ext uri="{BB962C8B-B14F-4D97-AF65-F5344CB8AC3E}">
        <p14:creationId xmlns:p14="http://schemas.microsoft.com/office/powerpoint/2010/main" val="16861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From the background research carried out: </a:t>
            </a:r>
          </a:p>
          <a:p>
            <a:pPr marL="0" indent="0">
              <a:buFont typeface="Arial" panose="020B0604020202020204" pitchFamily="34" charset="0"/>
              <a:buNone/>
            </a:pPr>
            <a:r>
              <a:rPr lang="en-GB" dirty="0"/>
              <a:t>I found that implementing these four features is an effective way to support a user adopt healthy habits</a:t>
            </a:r>
          </a:p>
          <a:p>
            <a:pPr marL="0" indent="0">
              <a:buFont typeface="Arial" panose="020B0604020202020204" pitchFamily="34" charset="0"/>
              <a:buNone/>
            </a:pPr>
            <a:r>
              <a:rPr lang="en-GB" dirty="0"/>
              <a:t>Team setting, collective goals, rewards, self defined goals</a:t>
            </a:r>
          </a:p>
          <a:p>
            <a:pPr marL="0" indent="0">
              <a:buFont typeface="Arial" panose="020B0604020202020204" pitchFamily="34" charset="0"/>
              <a:buNone/>
            </a:pPr>
            <a:r>
              <a:rPr lang="en-GB" dirty="0"/>
              <a:t>A team setting has shown to encourage physical activity more than in an individual setting. </a:t>
            </a:r>
          </a:p>
          <a:p>
            <a:pPr marL="0" indent="0">
              <a:buFont typeface="Arial" panose="020B0604020202020204" pitchFamily="34" charset="0"/>
              <a:buNone/>
            </a:pPr>
            <a:r>
              <a:rPr lang="en-GB" dirty="0"/>
              <a:t>Having a team also fosters competitiveness and people that are competitive have been shown to engage more.</a:t>
            </a:r>
          </a:p>
          <a:p>
            <a:pPr marL="0" indent="0">
              <a:buFont typeface="Arial" panose="020B0604020202020204" pitchFamily="34" charset="0"/>
              <a:buNone/>
            </a:pPr>
            <a:r>
              <a:rPr lang="en-GB" dirty="0"/>
              <a:t>By setting a collective goal a team can build a sense of community and it has shown improve performance. </a:t>
            </a:r>
          </a:p>
          <a:p>
            <a:pPr marL="0" indent="0">
              <a:buFont typeface="Arial" panose="020B0604020202020204" pitchFamily="34" charset="0"/>
              <a:buNone/>
            </a:pPr>
            <a:r>
              <a:rPr lang="en-GB" dirty="0"/>
              <a:t>A user has to be rewarded for positive behaviour- in our case reaching the collective goal. </a:t>
            </a:r>
          </a:p>
          <a:p>
            <a:pPr marL="0" indent="0">
              <a:buFont typeface="Arial" panose="020B0604020202020204" pitchFamily="34" charset="0"/>
              <a:buNone/>
            </a:pPr>
            <a:r>
              <a:rPr lang="en-GB" dirty="0"/>
              <a:t>A goal has to be achievable for the user or else they wont be motivated to change their behaviour. This means goals have to be self defined by a and there should not be a one size fits all goal .</a:t>
            </a:r>
          </a:p>
          <a:p>
            <a:pPr marL="0" indent="0">
              <a:buFont typeface="Arial" panose="020B0604020202020204" pitchFamily="34" charset="0"/>
              <a:buNone/>
            </a:pPr>
            <a:r>
              <a:rPr lang="en-GB" dirty="0"/>
              <a:t>These features were incorporated into the app to promote regular physical activity. </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167C4A33-1884-4904-93C3-0CC78D27CB4E}" type="slidenum">
              <a:rPr lang="en-GB" smtClean="0"/>
              <a:t>4</a:t>
            </a:fld>
            <a:endParaRPr lang="en-GB"/>
          </a:p>
        </p:txBody>
      </p:sp>
    </p:spTree>
    <p:extLst>
      <p:ext uri="{BB962C8B-B14F-4D97-AF65-F5344CB8AC3E}">
        <p14:creationId xmlns:p14="http://schemas.microsoft.com/office/powerpoint/2010/main" val="1419966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a:p>
            <a:pPr marL="0" indent="0">
              <a:buFont typeface="Arial" panose="020B0604020202020204" pitchFamily="34" charset="0"/>
              <a:buNone/>
            </a:pPr>
            <a:r>
              <a:rPr lang="en-GB" dirty="0"/>
              <a:t>For the project an iterative model was used. This was used to break down the requirements into manageable goals and steadily the mobile application evolves until the final product is developed. There was 10 iterations each lasting 2 week.</a:t>
            </a:r>
          </a:p>
          <a:p>
            <a:pPr marL="0" indent="0">
              <a:buFont typeface="Arial" panose="020B0604020202020204" pitchFamily="34" charset="0"/>
              <a:buNone/>
            </a:pPr>
            <a:r>
              <a:rPr lang="en-GB" dirty="0"/>
              <a:t>For the backend I chose to use Firebase. Firebase is a serverless framework that is developer friendly and offers a range of services such as authentication and data analysis. It improves development time significantly and is suitable for small scale projects that have a short deliver timeline. </a:t>
            </a:r>
          </a:p>
          <a:p>
            <a:pPr marL="0" indent="0">
              <a:buFont typeface="Arial" panose="020B0604020202020204" pitchFamily="34" charset="0"/>
              <a:buNone/>
            </a:pPr>
            <a:r>
              <a:rPr lang="en-GB" dirty="0"/>
              <a:t>The system architecture can be seen on the slide and below is a diagram of the database structure for the application.</a:t>
            </a:r>
          </a:p>
          <a:p>
            <a:pPr marL="0" indent="0">
              <a:buFont typeface="Arial" panose="020B0604020202020204" pitchFamily="34" charset="0"/>
              <a:buNone/>
            </a:pPr>
            <a:r>
              <a:rPr lang="en-GB" dirty="0"/>
              <a:t>For the front-end I chose to use react native to develop the application. It is a popular cross-platform mobile development framework. It reduces development speed, is easy to work with and has a large community. To track the physical activity, I used a react native package that uses a devices sensors to get the step count. Google Maps was used to let players view their walking route. . </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167C4A33-1884-4904-93C3-0CC78D27CB4E}" type="slidenum">
              <a:rPr lang="en-GB" smtClean="0"/>
              <a:t>5</a:t>
            </a:fld>
            <a:endParaRPr lang="en-GB"/>
          </a:p>
        </p:txBody>
      </p:sp>
    </p:spTree>
    <p:extLst>
      <p:ext uri="{BB962C8B-B14F-4D97-AF65-F5344CB8AC3E}">
        <p14:creationId xmlns:p14="http://schemas.microsoft.com/office/powerpoint/2010/main" val="151945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To eval the mental wellbeing of participants completed the Warwick Edinburgh mental wellbeing survey. </a:t>
            </a:r>
          </a:p>
          <a:p>
            <a:pPr marL="0" indent="0">
              <a:buFont typeface="Arial" panose="020B0604020202020204" pitchFamily="34" charset="0"/>
              <a:buNone/>
            </a:pPr>
            <a:r>
              <a:rPr lang="en-GB" dirty="0"/>
              <a:t>It is a positively worded 14 Likert-style survey that has a high validity. </a:t>
            </a:r>
          </a:p>
          <a:p>
            <a:pPr marL="0" indent="0">
              <a:buFont typeface="Arial" panose="020B0604020202020204" pitchFamily="34" charset="0"/>
              <a:buNone/>
            </a:pPr>
            <a:r>
              <a:rPr lang="en-GB" dirty="0"/>
              <a:t>A main goal of the evaluation was to see if there was a positive to the mental wellbeing of participants after using the app. </a:t>
            </a:r>
          </a:p>
          <a:p>
            <a:pPr marL="0" indent="0">
              <a:buFont typeface="Arial" panose="020B0604020202020204" pitchFamily="34" charset="0"/>
              <a:buNone/>
            </a:pPr>
            <a:r>
              <a:rPr lang="en-GB" dirty="0"/>
              <a:t>The results were analysed and showed that there was indeed a statistically significant increase in the mental wellbeing score.</a:t>
            </a:r>
          </a:p>
          <a:p>
            <a:pPr marL="0" indent="0">
              <a:buFont typeface="Arial" panose="020B0604020202020204" pitchFamily="34" charset="0"/>
              <a:buNone/>
            </a:pPr>
            <a:r>
              <a:rPr lang="en-GB" dirty="0"/>
              <a:t>The usability of the application was also analysed and it scored a mean average of 86% which shows a high usability.  </a:t>
            </a:r>
          </a:p>
          <a:p>
            <a:pPr marL="0" indent="0">
              <a:buFont typeface="Arial" panose="020B0604020202020204" pitchFamily="34" charset="0"/>
              <a:buNone/>
            </a:pPr>
            <a:r>
              <a:rPr lang="en-GB" dirty="0"/>
              <a:t>This can be attributed to following Nielsen’s 10 heuristic.</a:t>
            </a:r>
          </a:p>
          <a:p>
            <a:pPr marL="0" indent="0">
              <a:buFont typeface="Arial" panose="020B0604020202020204" pitchFamily="34" charset="0"/>
              <a:buNone/>
            </a:pPr>
            <a:r>
              <a:rPr lang="en-GB" dirty="0"/>
              <a:t>After the study participants were interviewed and a player noted how walking encourages them to adopt other healthy habits, like making more time for themselves. Competitive players commented how they were engaged in the </a:t>
            </a:r>
            <a:r>
              <a:rPr lang="en-GB" dirty="0" err="1"/>
              <a:t>minichallenges</a:t>
            </a:r>
            <a:r>
              <a:rPr lang="en-GB" dirty="0"/>
              <a:t> more than non competitive players. Player noted how it </a:t>
            </a:r>
          </a:p>
        </p:txBody>
      </p:sp>
      <p:sp>
        <p:nvSpPr>
          <p:cNvPr id="4" name="Slide Number Placeholder 3"/>
          <p:cNvSpPr>
            <a:spLocks noGrp="1"/>
          </p:cNvSpPr>
          <p:nvPr>
            <p:ph type="sldNum" sz="quarter" idx="5"/>
          </p:nvPr>
        </p:nvSpPr>
        <p:spPr/>
        <p:txBody>
          <a:bodyPr/>
          <a:lstStyle/>
          <a:p>
            <a:fld id="{167C4A33-1884-4904-93C3-0CC78D27CB4E}" type="slidenum">
              <a:rPr lang="en-GB" smtClean="0"/>
              <a:t>6</a:t>
            </a:fld>
            <a:endParaRPr lang="en-GB"/>
          </a:p>
        </p:txBody>
      </p:sp>
    </p:spTree>
    <p:extLst>
      <p:ext uri="{BB962C8B-B14F-4D97-AF65-F5344CB8AC3E}">
        <p14:creationId xmlns:p14="http://schemas.microsoft.com/office/powerpoint/2010/main" val="1933576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67C4A33-1884-4904-93C3-0CC78D27CB4E}" type="slidenum">
              <a:rPr lang="en-GB" smtClean="0"/>
              <a:t>7</a:t>
            </a:fld>
            <a:endParaRPr lang="en-GB"/>
          </a:p>
        </p:txBody>
      </p:sp>
    </p:spTree>
    <p:extLst>
      <p:ext uri="{BB962C8B-B14F-4D97-AF65-F5344CB8AC3E}">
        <p14:creationId xmlns:p14="http://schemas.microsoft.com/office/powerpoint/2010/main" val="3533051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a:p>
            <a:r>
              <a:rPr lang="en-GB" dirty="0"/>
              <a:t>For my project I created a social fitness game called Thrive. </a:t>
            </a:r>
          </a:p>
          <a:p>
            <a:r>
              <a:rPr lang="en-GB" dirty="0"/>
              <a:t>It lets a four player team to walk together towards a collective step goal.</a:t>
            </a:r>
          </a:p>
          <a:p>
            <a:r>
              <a:rPr lang="en-GB" dirty="0"/>
              <a:t>I chose walking as the form of physical activity because it’s a popular aerobic exercise that is suitable for a wide range of people.</a:t>
            </a:r>
          </a:p>
          <a:p>
            <a:r>
              <a:rPr lang="en-GB" dirty="0"/>
              <a:t>The game has an underlying narrative that was chosen to engage people in the game.</a:t>
            </a:r>
          </a:p>
          <a:p>
            <a:r>
              <a:rPr lang="en-GB" dirty="0"/>
              <a:t>Players are able to view their physical activity data and challenge other team members in a mini game.</a:t>
            </a:r>
          </a:p>
          <a:p>
            <a:r>
              <a:rPr lang="en-GB" dirty="0"/>
              <a:t>The mini game is 10 minutes long and was created to encourage players to reach towards their </a:t>
            </a:r>
          </a:p>
          <a:p>
            <a:r>
              <a:rPr lang="en-GB" dirty="0"/>
              <a:t> </a:t>
            </a:r>
          </a:p>
          <a:p>
            <a:r>
              <a:rPr lang="en-GB" dirty="0"/>
              <a:t>A team has to reach the step goal before the next day and if they do they get to continue walking.</a:t>
            </a:r>
          </a:p>
          <a:p>
            <a:r>
              <a:rPr lang="en-GB" dirty="0"/>
              <a:t>If they don’t make it their team looses.</a:t>
            </a:r>
          </a:p>
          <a:p>
            <a:r>
              <a:rPr lang="en-GB" dirty="0"/>
              <a:t> </a:t>
            </a:r>
          </a:p>
          <a:p>
            <a:r>
              <a:rPr lang="en-GB" dirty="0"/>
              <a:t>four players to walk as a team and work towards a collective step goal. </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167C4A33-1884-4904-93C3-0CC78D27CB4E}" type="slidenum">
              <a:rPr lang="en-GB" smtClean="0"/>
              <a:t>8</a:t>
            </a:fld>
            <a:endParaRPr lang="en-GB"/>
          </a:p>
        </p:txBody>
      </p:sp>
    </p:spTree>
    <p:extLst>
      <p:ext uri="{BB962C8B-B14F-4D97-AF65-F5344CB8AC3E}">
        <p14:creationId xmlns:p14="http://schemas.microsoft.com/office/powerpoint/2010/main" val="334163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61A3-7993-4C22-8C1D-7DA867E6CF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2F3297F-D8A4-46EB-B2FD-3002C722F1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810ADF0-E78C-4A9F-B826-2C3507589F31}"/>
              </a:ext>
            </a:extLst>
          </p:cNvPr>
          <p:cNvSpPr>
            <a:spLocks noGrp="1"/>
          </p:cNvSpPr>
          <p:nvPr>
            <p:ph type="dt" sz="half" idx="10"/>
          </p:nvPr>
        </p:nvSpPr>
        <p:spPr/>
        <p:txBody>
          <a:bodyPr/>
          <a:lstStyle/>
          <a:p>
            <a:fld id="{E4E2CB10-74F6-43FA-AE3E-7E76B181BB51}" type="datetimeFigureOut">
              <a:rPr lang="en-GB" smtClean="0"/>
              <a:t>20/04/2022</a:t>
            </a:fld>
            <a:endParaRPr lang="en-GB"/>
          </a:p>
        </p:txBody>
      </p:sp>
      <p:sp>
        <p:nvSpPr>
          <p:cNvPr id="5" name="Footer Placeholder 4">
            <a:extLst>
              <a:ext uri="{FF2B5EF4-FFF2-40B4-BE49-F238E27FC236}">
                <a16:creationId xmlns:a16="http://schemas.microsoft.com/office/drawing/2014/main" id="{1EAE336D-EE1A-465D-B37D-C42B8702CD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81C2701-55B7-4259-8D4D-58D70961462A}"/>
              </a:ext>
            </a:extLst>
          </p:cNvPr>
          <p:cNvSpPr>
            <a:spLocks noGrp="1"/>
          </p:cNvSpPr>
          <p:nvPr>
            <p:ph type="sldNum" sz="quarter" idx="12"/>
          </p:nvPr>
        </p:nvSpPr>
        <p:spPr/>
        <p:txBody>
          <a:bodyPr/>
          <a:lstStyle/>
          <a:p>
            <a:fld id="{623B64EB-5745-449D-9B94-FBD64A38902F}" type="slidenum">
              <a:rPr lang="en-GB" smtClean="0"/>
              <a:t>‹#›</a:t>
            </a:fld>
            <a:endParaRPr lang="en-GB"/>
          </a:p>
        </p:txBody>
      </p:sp>
    </p:spTree>
    <p:extLst>
      <p:ext uri="{BB962C8B-B14F-4D97-AF65-F5344CB8AC3E}">
        <p14:creationId xmlns:p14="http://schemas.microsoft.com/office/powerpoint/2010/main" val="422126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9EF3-FE72-45E8-9D86-42BA27D9C8F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D8439F8-3FF7-4BF6-817F-897DEFC571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C64241-8F4D-4CC2-9DF7-6AB3991A8CDC}"/>
              </a:ext>
            </a:extLst>
          </p:cNvPr>
          <p:cNvSpPr>
            <a:spLocks noGrp="1"/>
          </p:cNvSpPr>
          <p:nvPr>
            <p:ph type="dt" sz="half" idx="10"/>
          </p:nvPr>
        </p:nvSpPr>
        <p:spPr/>
        <p:txBody>
          <a:bodyPr/>
          <a:lstStyle/>
          <a:p>
            <a:fld id="{E4E2CB10-74F6-43FA-AE3E-7E76B181BB51}" type="datetimeFigureOut">
              <a:rPr lang="en-GB" smtClean="0"/>
              <a:t>20/04/2022</a:t>
            </a:fld>
            <a:endParaRPr lang="en-GB"/>
          </a:p>
        </p:txBody>
      </p:sp>
      <p:sp>
        <p:nvSpPr>
          <p:cNvPr id="5" name="Footer Placeholder 4">
            <a:extLst>
              <a:ext uri="{FF2B5EF4-FFF2-40B4-BE49-F238E27FC236}">
                <a16:creationId xmlns:a16="http://schemas.microsoft.com/office/drawing/2014/main" id="{F31AC051-7B1B-4C88-B1D7-D0203D0949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8251EF-FEB0-4788-AAF8-22D0FDC485F9}"/>
              </a:ext>
            </a:extLst>
          </p:cNvPr>
          <p:cNvSpPr>
            <a:spLocks noGrp="1"/>
          </p:cNvSpPr>
          <p:nvPr>
            <p:ph type="sldNum" sz="quarter" idx="12"/>
          </p:nvPr>
        </p:nvSpPr>
        <p:spPr/>
        <p:txBody>
          <a:bodyPr/>
          <a:lstStyle/>
          <a:p>
            <a:fld id="{623B64EB-5745-449D-9B94-FBD64A38902F}" type="slidenum">
              <a:rPr lang="en-GB" smtClean="0"/>
              <a:t>‹#›</a:t>
            </a:fld>
            <a:endParaRPr lang="en-GB"/>
          </a:p>
        </p:txBody>
      </p:sp>
    </p:spTree>
    <p:extLst>
      <p:ext uri="{BB962C8B-B14F-4D97-AF65-F5344CB8AC3E}">
        <p14:creationId xmlns:p14="http://schemas.microsoft.com/office/powerpoint/2010/main" val="2247899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2D237-FC0F-487D-AD20-33B6F3E361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289F4FD-E617-40D4-90E1-0A10D9E804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0C5F3C-4ADA-410A-A7C9-4D552B8BC965}"/>
              </a:ext>
            </a:extLst>
          </p:cNvPr>
          <p:cNvSpPr>
            <a:spLocks noGrp="1"/>
          </p:cNvSpPr>
          <p:nvPr>
            <p:ph type="dt" sz="half" idx="10"/>
          </p:nvPr>
        </p:nvSpPr>
        <p:spPr/>
        <p:txBody>
          <a:bodyPr/>
          <a:lstStyle/>
          <a:p>
            <a:fld id="{E4E2CB10-74F6-43FA-AE3E-7E76B181BB51}" type="datetimeFigureOut">
              <a:rPr lang="en-GB" smtClean="0"/>
              <a:t>20/04/2022</a:t>
            </a:fld>
            <a:endParaRPr lang="en-GB"/>
          </a:p>
        </p:txBody>
      </p:sp>
      <p:sp>
        <p:nvSpPr>
          <p:cNvPr id="5" name="Footer Placeholder 4">
            <a:extLst>
              <a:ext uri="{FF2B5EF4-FFF2-40B4-BE49-F238E27FC236}">
                <a16:creationId xmlns:a16="http://schemas.microsoft.com/office/drawing/2014/main" id="{4AF5DFEE-D636-47E5-AE60-B17375E1E1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6CD423-F01D-47F0-8641-1D2EC58B1462}"/>
              </a:ext>
            </a:extLst>
          </p:cNvPr>
          <p:cNvSpPr>
            <a:spLocks noGrp="1"/>
          </p:cNvSpPr>
          <p:nvPr>
            <p:ph type="sldNum" sz="quarter" idx="12"/>
          </p:nvPr>
        </p:nvSpPr>
        <p:spPr/>
        <p:txBody>
          <a:bodyPr/>
          <a:lstStyle/>
          <a:p>
            <a:fld id="{623B64EB-5745-449D-9B94-FBD64A38902F}" type="slidenum">
              <a:rPr lang="en-GB" smtClean="0"/>
              <a:t>‹#›</a:t>
            </a:fld>
            <a:endParaRPr lang="en-GB"/>
          </a:p>
        </p:txBody>
      </p:sp>
    </p:spTree>
    <p:extLst>
      <p:ext uri="{BB962C8B-B14F-4D97-AF65-F5344CB8AC3E}">
        <p14:creationId xmlns:p14="http://schemas.microsoft.com/office/powerpoint/2010/main" val="180307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D938-D528-40CB-92A8-7A69986B2D3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222BE3-8026-4012-AD0A-E447891FC4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08BA50-84D9-44EC-8C4A-084508413B25}"/>
              </a:ext>
            </a:extLst>
          </p:cNvPr>
          <p:cNvSpPr>
            <a:spLocks noGrp="1"/>
          </p:cNvSpPr>
          <p:nvPr>
            <p:ph type="dt" sz="half" idx="10"/>
          </p:nvPr>
        </p:nvSpPr>
        <p:spPr/>
        <p:txBody>
          <a:bodyPr/>
          <a:lstStyle/>
          <a:p>
            <a:fld id="{E4E2CB10-74F6-43FA-AE3E-7E76B181BB51}" type="datetimeFigureOut">
              <a:rPr lang="en-GB" smtClean="0"/>
              <a:t>20/04/2022</a:t>
            </a:fld>
            <a:endParaRPr lang="en-GB"/>
          </a:p>
        </p:txBody>
      </p:sp>
      <p:sp>
        <p:nvSpPr>
          <p:cNvPr id="5" name="Footer Placeholder 4">
            <a:extLst>
              <a:ext uri="{FF2B5EF4-FFF2-40B4-BE49-F238E27FC236}">
                <a16:creationId xmlns:a16="http://schemas.microsoft.com/office/drawing/2014/main" id="{50F06DAF-515F-4C5C-8788-C289D3D474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4BB008-30FA-414D-AD0B-AA6D206618FF}"/>
              </a:ext>
            </a:extLst>
          </p:cNvPr>
          <p:cNvSpPr>
            <a:spLocks noGrp="1"/>
          </p:cNvSpPr>
          <p:nvPr>
            <p:ph type="sldNum" sz="quarter" idx="12"/>
          </p:nvPr>
        </p:nvSpPr>
        <p:spPr/>
        <p:txBody>
          <a:bodyPr/>
          <a:lstStyle/>
          <a:p>
            <a:fld id="{623B64EB-5745-449D-9B94-FBD64A38902F}" type="slidenum">
              <a:rPr lang="en-GB" smtClean="0"/>
              <a:t>‹#›</a:t>
            </a:fld>
            <a:endParaRPr lang="en-GB"/>
          </a:p>
        </p:txBody>
      </p:sp>
    </p:spTree>
    <p:extLst>
      <p:ext uri="{BB962C8B-B14F-4D97-AF65-F5344CB8AC3E}">
        <p14:creationId xmlns:p14="http://schemas.microsoft.com/office/powerpoint/2010/main" val="291919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8017-C028-44AC-8943-4C56FA8205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1FDC963-A285-4A08-BB7E-3C5F0AB68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F1886C-CF5F-4C15-8052-E0BFCBE5756E}"/>
              </a:ext>
            </a:extLst>
          </p:cNvPr>
          <p:cNvSpPr>
            <a:spLocks noGrp="1"/>
          </p:cNvSpPr>
          <p:nvPr>
            <p:ph type="dt" sz="half" idx="10"/>
          </p:nvPr>
        </p:nvSpPr>
        <p:spPr/>
        <p:txBody>
          <a:bodyPr/>
          <a:lstStyle/>
          <a:p>
            <a:fld id="{E4E2CB10-74F6-43FA-AE3E-7E76B181BB51}" type="datetimeFigureOut">
              <a:rPr lang="en-GB" smtClean="0"/>
              <a:t>20/04/2022</a:t>
            </a:fld>
            <a:endParaRPr lang="en-GB"/>
          </a:p>
        </p:txBody>
      </p:sp>
      <p:sp>
        <p:nvSpPr>
          <p:cNvPr id="5" name="Footer Placeholder 4">
            <a:extLst>
              <a:ext uri="{FF2B5EF4-FFF2-40B4-BE49-F238E27FC236}">
                <a16:creationId xmlns:a16="http://schemas.microsoft.com/office/drawing/2014/main" id="{8010F6A3-D30B-4FC2-AF41-2B57B7DC89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4D660C-CD01-4E71-BBE4-8B0F66942CE0}"/>
              </a:ext>
            </a:extLst>
          </p:cNvPr>
          <p:cNvSpPr>
            <a:spLocks noGrp="1"/>
          </p:cNvSpPr>
          <p:nvPr>
            <p:ph type="sldNum" sz="quarter" idx="12"/>
          </p:nvPr>
        </p:nvSpPr>
        <p:spPr/>
        <p:txBody>
          <a:bodyPr/>
          <a:lstStyle/>
          <a:p>
            <a:fld id="{623B64EB-5745-449D-9B94-FBD64A38902F}" type="slidenum">
              <a:rPr lang="en-GB" smtClean="0"/>
              <a:t>‹#›</a:t>
            </a:fld>
            <a:endParaRPr lang="en-GB"/>
          </a:p>
        </p:txBody>
      </p:sp>
    </p:spTree>
    <p:extLst>
      <p:ext uri="{BB962C8B-B14F-4D97-AF65-F5344CB8AC3E}">
        <p14:creationId xmlns:p14="http://schemas.microsoft.com/office/powerpoint/2010/main" val="359300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4BB1D-462A-4866-B655-926B612516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0EFE3B9-AC7A-4878-AD41-B5BC3E63A6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E8671D0-563C-45DF-8206-E0D258C885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0F4B921-566B-40AF-A9D7-73D6EB6EC23C}"/>
              </a:ext>
            </a:extLst>
          </p:cNvPr>
          <p:cNvSpPr>
            <a:spLocks noGrp="1"/>
          </p:cNvSpPr>
          <p:nvPr>
            <p:ph type="dt" sz="half" idx="10"/>
          </p:nvPr>
        </p:nvSpPr>
        <p:spPr/>
        <p:txBody>
          <a:bodyPr/>
          <a:lstStyle/>
          <a:p>
            <a:fld id="{E4E2CB10-74F6-43FA-AE3E-7E76B181BB51}" type="datetimeFigureOut">
              <a:rPr lang="en-GB" smtClean="0"/>
              <a:t>20/04/2022</a:t>
            </a:fld>
            <a:endParaRPr lang="en-GB"/>
          </a:p>
        </p:txBody>
      </p:sp>
      <p:sp>
        <p:nvSpPr>
          <p:cNvPr id="6" name="Footer Placeholder 5">
            <a:extLst>
              <a:ext uri="{FF2B5EF4-FFF2-40B4-BE49-F238E27FC236}">
                <a16:creationId xmlns:a16="http://schemas.microsoft.com/office/drawing/2014/main" id="{2A96DE19-CEB0-4CB5-AE07-D298441A5B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664767-9D53-4467-9ACE-8AAF4DD0BF23}"/>
              </a:ext>
            </a:extLst>
          </p:cNvPr>
          <p:cNvSpPr>
            <a:spLocks noGrp="1"/>
          </p:cNvSpPr>
          <p:nvPr>
            <p:ph type="sldNum" sz="quarter" idx="12"/>
          </p:nvPr>
        </p:nvSpPr>
        <p:spPr/>
        <p:txBody>
          <a:bodyPr/>
          <a:lstStyle/>
          <a:p>
            <a:fld id="{623B64EB-5745-449D-9B94-FBD64A38902F}" type="slidenum">
              <a:rPr lang="en-GB" smtClean="0"/>
              <a:t>‹#›</a:t>
            </a:fld>
            <a:endParaRPr lang="en-GB"/>
          </a:p>
        </p:txBody>
      </p:sp>
    </p:spTree>
    <p:extLst>
      <p:ext uri="{BB962C8B-B14F-4D97-AF65-F5344CB8AC3E}">
        <p14:creationId xmlns:p14="http://schemas.microsoft.com/office/powerpoint/2010/main" val="198268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BBF6-56E7-4DD5-9647-A8DDC7BD883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09883D8-41E3-4300-8D09-3597120EB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1591A3-DDFD-4BDC-AB0A-A4B27706B1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4495F99-AE07-40CA-B010-D2AE13E9C3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3F376B-0A3D-40E6-9E95-C333982DDE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BD9550A-387D-4413-AFC6-60FB4A9865DA}"/>
              </a:ext>
            </a:extLst>
          </p:cNvPr>
          <p:cNvSpPr>
            <a:spLocks noGrp="1"/>
          </p:cNvSpPr>
          <p:nvPr>
            <p:ph type="dt" sz="half" idx="10"/>
          </p:nvPr>
        </p:nvSpPr>
        <p:spPr/>
        <p:txBody>
          <a:bodyPr/>
          <a:lstStyle/>
          <a:p>
            <a:fld id="{E4E2CB10-74F6-43FA-AE3E-7E76B181BB51}" type="datetimeFigureOut">
              <a:rPr lang="en-GB" smtClean="0"/>
              <a:t>20/04/2022</a:t>
            </a:fld>
            <a:endParaRPr lang="en-GB"/>
          </a:p>
        </p:txBody>
      </p:sp>
      <p:sp>
        <p:nvSpPr>
          <p:cNvPr id="8" name="Footer Placeholder 7">
            <a:extLst>
              <a:ext uri="{FF2B5EF4-FFF2-40B4-BE49-F238E27FC236}">
                <a16:creationId xmlns:a16="http://schemas.microsoft.com/office/drawing/2014/main" id="{62AB75A3-1716-497E-8258-A1A749CDD38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765E061-087E-4392-98B3-AED94C1E1391}"/>
              </a:ext>
            </a:extLst>
          </p:cNvPr>
          <p:cNvSpPr>
            <a:spLocks noGrp="1"/>
          </p:cNvSpPr>
          <p:nvPr>
            <p:ph type="sldNum" sz="quarter" idx="12"/>
          </p:nvPr>
        </p:nvSpPr>
        <p:spPr/>
        <p:txBody>
          <a:bodyPr/>
          <a:lstStyle/>
          <a:p>
            <a:fld id="{623B64EB-5745-449D-9B94-FBD64A38902F}" type="slidenum">
              <a:rPr lang="en-GB" smtClean="0"/>
              <a:t>‹#›</a:t>
            </a:fld>
            <a:endParaRPr lang="en-GB"/>
          </a:p>
        </p:txBody>
      </p:sp>
    </p:spTree>
    <p:extLst>
      <p:ext uri="{BB962C8B-B14F-4D97-AF65-F5344CB8AC3E}">
        <p14:creationId xmlns:p14="http://schemas.microsoft.com/office/powerpoint/2010/main" val="2625248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528-C500-4EDA-B930-6663401627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5077BC4-07A6-4BEC-8BFA-D7D9231AE601}"/>
              </a:ext>
            </a:extLst>
          </p:cNvPr>
          <p:cNvSpPr>
            <a:spLocks noGrp="1"/>
          </p:cNvSpPr>
          <p:nvPr>
            <p:ph type="dt" sz="half" idx="10"/>
          </p:nvPr>
        </p:nvSpPr>
        <p:spPr/>
        <p:txBody>
          <a:bodyPr/>
          <a:lstStyle/>
          <a:p>
            <a:fld id="{E4E2CB10-74F6-43FA-AE3E-7E76B181BB51}" type="datetimeFigureOut">
              <a:rPr lang="en-GB" smtClean="0"/>
              <a:t>20/04/2022</a:t>
            </a:fld>
            <a:endParaRPr lang="en-GB"/>
          </a:p>
        </p:txBody>
      </p:sp>
      <p:sp>
        <p:nvSpPr>
          <p:cNvPr id="4" name="Footer Placeholder 3">
            <a:extLst>
              <a:ext uri="{FF2B5EF4-FFF2-40B4-BE49-F238E27FC236}">
                <a16:creationId xmlns:a16="http://schemas.microsoft.com/office/drawing/2014/main" id="{37C694CC-56C3-432B-B064-4E1B701A41F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B9E6A7C-0D29-48CA-84D3-1E0199D36675}"/>
              </a:ext>
            </a:extLst>
          </p:cNvPr>
          <p:cNvSpPr>
            <a:spLocks noGrp="1"/>
          </p:cNvSpPr>
          <p:nvPr>
            <p:ph type="sldNum" sz="quarter" idx="12"/>
          </p:nvPr>
        </p:nvSpPr>
        <p:spPr/>
        <p:txBody>
          <a:bodyPr/>
          <a:lstStyle/>
          <a:p>
            <a:fld id="{623B64EB-5745-449D-9B94-FBD64A38902F}" type="slidenum">
              <a:rPr lang="en-GB" smtClean="0"/>
              <a:t>‹#›</a:t>
            </a:fld>
            <a:endParaRPr lang="en-GB"/>
          </a:p>
        </p:txBody>
      </p:sp>
    </p:spTree>
    <p:extLst>
      <p:ext uri="{BB962C8B-B14F-4D97-AF65-F5344CB8AC3E}">
        <p14:creationId xmlns:p14="http://schemas.microsoft.com/office/powerpoint/2010/main" val="176667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62BF04-A537-403F-9568-D47753AE76C5}"/>
              </a:ext>
            </a:extLst>
          </p:cNvPr>
          <p:cNvSpPr>
            <a:spLocks noGrp="1"/>
          </p:cNvSpPr>
          <p:nvPr>
            <p:ph type="dt" sz="half" idx="10"/>
          </p:nvPr>
        </p:nvSpPr>
        <p:spPr/>
        <p:txBody>
          <a:bodyPr/>
          <a:lstStyle/>
          <a:p>
            <a:fld id="{E4E2CB10-74F6-43FA-AE3E-7E76B181BB51}" type="datetimeFigureOut">
              <a:rPr lang="en-GB" smtClean="0"/>
              <a:t>20/04/2022</a:t>
            </a:fld>
            <a:endParaRPr lang="en-GB"/>
          </a:p>
        </p:txBody>
      </p:sp>
      <p:sp>
        <p:nvSpPr>
          <p:cNvPr id="3" name="Footer Placeholder 2">
            <a:extLst>
              <a:ext uri="{FF2B5EF4-FFF2-40B4-BE49-F238E27FC236}">
                <a16:creationId xmlns:a16="http://schemas.microsoft.com/office/drawing/2014/main" id="{2DC35052-2CAC-4563-91B0-0C78ED25318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3A1E50D-D05B-4937-9607-071F2D343485}"/>
              </a:ext>
            </a:extLst>
          </p:cNvPr>
          <p:cNvSpPr>
            <a:spLocks noGrp="1"/>
          </p:cNvSpPr>
          <p:nvPr>
            <p:ph type="sldNum" sz="quarter" idx="12"/>
          </p:nvPr>
        </p:nvSpPr>
        <p:spPr/>
        <p:txBody>
          <a:bodyPr/>
          <a:lstStyle/>
          <a:p>
            <a:fld id="{623B64EB-5745-449D-9B94-FBD64A38902F}" type="slidenum">
              <a:rPr lang="en-GB" smtClean="0"/>
              <a:t>‹#›</a:t>
            </a:fld>
            <a:endParaRPr lang="en-GB"/>
          </a:p>
        </p:txBody>
      </p:sp>
    </p:spTree>
    <p:extLst>
      <p:ext uri="{BB962C8B-B14F-4D97-AF65-F5344CB8AC3E}">
        <p14:creationId xmlns:p14="http://schemas.microsoft.com/office/powerpoint/2010/main" val="3011543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BCE6-767C-457C-88BD-888AE2E8DE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537942C-57DF-4CCE-8863-119A0F403C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EF2B2E4-AFD6-4685-83BD-D29CDD2C73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CBFF70-DB30-4858-857B-AF3F37E4D1A4}"/>
              </a:ext>
            </a:extLst>
          </p:cNvPr>
          <p:cNvSpPr>
            <a:spLocks noGrp="1"/>
          </p:cNvSpPr>
          <p:nvPr>
            <p:ph type="dt" sz="half" idx="10"/>
          </p:nvPr>
        </p:nvSpPr>
        <p:spPr/>
        <p:txBody>
          <a:bodyPr/>
          <a:lstStyle/>
          <a:p>
            <a:fld id="{E4E2CB10-74F6-43FA-AE3E-7E76B181BB51}" type="datetimeFigureOut">
              <a:rPr lang="en-GB" smtClean="0"/>
              <a:t>20/04/2022</a:t>
            </a:fld>
            <a:endParaRPr lang="en-GB"/>
          </a:p>
        </p:txBody>
      </p:sp>
      <p:sp>
        <p:nvSpPr>
          <p:cNvPr id="6" name="Footer Placeholder 5">
            <a:extLst>
              <a:ext uri="{FF2B5EF4-FFF2-40B4-BE49-F238E27FC236}">
                <a16:creationId xmlns:a16="http://schemas.microsoft.com/office/drawing/2014/main" id="{F3712811-D423-4EB8-AB04-972C9E58FA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05FB08-9FEC-4356-BE7F-5096BB307E7C}"/>
              </a:ext>
            </a:extLst>
          </p:cNvPr>
          <p:cNvSpPr>
            <a:spLocks noGrp="1"/>
          </p:cNvSpPr>
          <p:nvPr>
            <p:ph type="sldNum" sz="quarter" idx="12"/>
          </p:nvPr>
        </p:nvSpPr>
        <p:spPr/>
        <p:txBody>
          <a:bodyPr/>
          <a:lstStyle/>
          <a:p>
            <a:fld id="{623B64EB-5745-449D-9B94-FBD64A38902F}" type="slidenum">
              <a:rPr lang="en-GB" smtClean="0"/>
              <a:t>‹#›</a:t>
            </a:fld>
            <a:endParaRPr lang="en-GB"/>
          </a:p>
        </p:txBody>
      </p:sp>
    </p:spTree>
    <p:extLst>
      <p:ext uri="{BB962C8B-B14F-4D97-AF65-F5344CB8AC3E}">
        <p14:creationId xmlns:p14="http://schemas.microsoft.com/office/powerpoint/2010/main" val="2293676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0AAC5-42C5-43DF-8A3C-19A2013AA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5C44C1-2C10-480B-A4F7-D865320647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6F08A27-BA94-4708-95DE-37C80FF5C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7C4FD1-CAB0-430D-ACF5-D5F840FD78FF}"/>
              </a:ext>
            </a:extLst>
          </p:cNvPr>
          <p:cNvSpPr>
            <a:spLocks noGrp="1"/>
          </p:cNvSpPr>
          <p:nvPr>
            <p:ph type="dt" sz="half" idx="10"/>
          </p:nvPr>
        </p:nvSpPr>
        <p:spPr/>
        <p:txBody>
          <a:bodyPr/>
          <a:lstStyle/>
          <a:p>
            <a:fld id="{E4E2CB10-74F6-43FA-AE3E-7E76B181BB51}" type="datetimeFigureOut">
              <a:rPr lang="en-GB" smtClean="0"/>
              <a:t>20/04/2022</a:t>
            </a:fld>
            <a:endParaRPr lang="en-GB"/>
          </a:p>
        </p:txBody>
      </p:sp>
      <p:sp>
        <p:nvSpPr>
          <p:cNvPr id="6" name="Footer Placeholder 5">
            <a:extLst>
              <a:ext uri="{FF2B5EF4-FFF2-40B4-BE49-F238E27FC236}">
                <a16:creationId xmlns:a16="http://schemas.microsoft.com/office/drawing/2014/main" id="{D9446765-D4AF-49CB-AF8F-809F545696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278C633-41C3-4D63-8ABB-7595954FA124}"/>
              </a:ext>
            </a:extLst>
          </p:cNvPr>
          <p:cNvSpPr>
            <a:spLocks noGrp="1"/>
          </p:cNvSpPr>
          <p:nvPr>
            <p:ph type="sldNum" sz="quarter" idx="12"/>
          </p:nvPr>
        </p:nvSpPr>
        <p:spPr/>
        <p:txBody>
          <a:bodyPr/>
          <a:lstStyle/>
          <a:p>
            <a:fld id="{623B64EB-5745-449D-9B94-FBD64A38902F}" type="slidenum">
              <a:rPr lang="en-GB" smtClean="0"/>
              <a:t>‹#›</a:t>
            </a:fld>
            <a:endParaRPr lang="en-GB"/>
          </a:p>
        </p:txBody>
      </p:sp>
    </p:spTree>
    <p:extLst>
      <p:ext uri="{BB962C8B-B14F-4D97-AF65-F5344CB8AC3E}">
        <p14:creationId xmlns:p14="http://schemas.microsoft.com/office/powerpoint/2010/main" val="3509733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6ADBD1-271A-4894-84D2-ADFB436F4A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D62EFA-A483-4F12-8935-52F0C63459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0F59C7-A2AB-48F6-81C9-CA70FC72D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2CB10-74F6-43FA-AE3E-7E76B181BB51}" type="datetimeFigureOut">
              <a:rPr lang="en-GB" smtClean="0"/>
              <a:t>20/04/2022</a:t>
            </a:fld>
            <a:endParaRPr lang="en-GB"/>
          </a:p>
        </p:txBody>
      </p:sp>
      <p:sp>
        <p:nvSpPr>
          <p:cNvPr id="5" name="Footer Placeholder 4">
            <a:extLst>
              <a:ext uri="{FF2B5EF4-FFF2-40B4-BE49-F238E27FC236}">
                <a16:creationId xmlns:a16="http://schemas.microsoft.com/office/drawing/2014/main" id="{027CF5EA-62BE-451B-BFCD-BC1E46AB36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CFECF68-142E-4016-9A30-8093EC323E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B64EB-5745-449D-9B94-FBD64A38902F}" type="slidenum">
              <a:rPr lang="en-GB" smtClean="0"/>
              <a:t>‹#›</a:t>
            </a:fld>
            <a:endParaRPr lang="en-GB"/>
          </a:p>
        </p:txBody>
      </p:sp>
    </p:spTree>
    <p:extLst>
      <p:ext uri="{BB962C8B-B14F-4D97-AF65-F5344CB8AC3E}">
        <p14:creationId xmlns:p14="http://schemas.microsoft.com/office/powerpoint/2010/main" val="21577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20.png"/><Relationship Id="rId3" Type="http://schemas.microsoft.com/office/2007/relationships/media" Target="../media/media9.mp4"/><Relationship Id="rId7" Type="http://schemas.openxmlformats.org/officeDocument/2006/relationships/slideLayout" Target="../slideLayouts/slideLayout2.xml"/><Relationship Id="rId12" Type="http://schemas.openxmlformats.org/officeDocument/2006/relationships/image" Target="../media/image19.png"/><Relationship Id="rId2" Type="http://schemas.microsoft.com/office/2007/relationships/media" Target="../media/media8.mp4"/><Relationship Id="rId1" Type="http://schemas.openxmlformats.org/officeDocument/2006/relationships/video" Target="NULL" TargetMode="External"/><Relationship Id="rId6" Type="http://schemas.openxmlformats.org/officeDocument/2006/relationships/video" Target="../media/media10.mp4"/><Relationship Id="rId11" Type="http://schemas.openxmlformats.org/officeDocument/2006/relationships/image" Target="../media/image18.png"/><Relationship Id="rId5" Type="http://schemas.microsoft.com/office/2007/relationships/media" Target="../media/media10.mp4"/><Relationship Id="rId10" Type="http://schemas.openxmlformats.org/officeDocument/2006/relationships/image" Target="../media/image17.png"/><Relationship Id="rId4" Type="http://schemas.openxmlformats.org/officeDocument/2006/relationships/video" Target="../media/media9.mp4"/><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1C4D5-E96A-4EA1-B7C9-1070E1726F7D}"/>
              </a:ext>
            </a:extLst>
          </p:cNvPr>
          <p:cNvSpPr>
            <a:spLocks noGrp="1"/>
          </p:cNvSpPr>
          <p:nvPr>
            <p:ph type="ctrTitle"/>
          </p:nvPr>
        </p:nvSpPr>
        <p:spPr>
          <a:xfrm>
            <a:off x="1523999" y="2140421"/>
            <a:ext cx="9144000" cy="2387600"/>
          </a:xfrm>
        </p:spPr>
        <p:txBody>
          <a:bodyPr anchor="b">
            <a:normAutofit/>
          </a:bodyPr>
          <a:lstStyle/>
          <a:p>
            <a:r>
              <a:rPr lang="en-GB" sz="4400" dirty="0"/>
              <a:t>THRIVE: PROMOTING PHYSICAL ACTIVITY FOR MENTAL WELL-BEING </a:t>
            </a:r>
          </a:p>
        </p:txBody>
      </p:sp>
      <p:sp>
        <p:nvSpPr>
          <p:cNvPr id="3" name="Subtitle 2">
            <a:extLst>
              <a:ext uri="{FF2B5EF4-FFF2-40B4-BE49-F238E27FC236}">
                <a16:creationId xmlns:a16="http://schemas.microsoft.com/office/drawing/2014/main" id="{14A197B7-7A27-4666-B6CC-EE48A8E605BC}"/>
              </a:ext>
            </a:extLst>
          </p:cNvPr>
          <p:cNvSpPr>
            <a:spLocks noGrp="1"/>
          </p:cNvSpPr>
          <p:nvPr>
            <p:ph type="subTitle" idx="1"/>
          </p:nvPr>
        </p:nvSpPr>
        <p:spPr>
          <a:xfrm>
            <a:off x="1523999" y="4925345"/>
            <a:ext cx="9144000" cy="1260987"/>
          </a:xfrm>
        </p:spPr>
        <p:txBody>
          <a:bodyPr anchor="t">
            <a:normAutofit/>
          </a:bodyPr>
          <a:lstStyle/>
          <a:p>
            <a:r>
              <a:rPr lang="en-GB" sz="1900" dirty="0"/>
              <a:t>Honours Individual Student Project </a:t>
            </a:r>
          </a:p>
          <a:p>
            <a:r>
              <a:rPr lang="en-GB" sz="1900" b="1" dirty="0"/>
              <a:t>Andy Lopez Suarez</a:t>
            </a:r>
          </a:p>
        </p:txBody>
      </p:sp>
      <p:pic>
        <p:nvPicPr>
          <p:cNvPr id="7" name="Picture 6">
            <a:extLst>
              <a:ext uri="{FF2B5EF4-FFF2-40B4-BE49-F238E27FC236}">
                <a16:creationId xmlns:a16="http://schemas.microsoft.com/office/drawing/2014/main" id="{C9B05FF5-AAE8-4ED2-AC14-FB4EF9DFBA71}"/>
              </a:ext>
            </a:extLst>
          </p:cNvPr>
          <p:cNvPicPr>
            <a:picLocks noChangeAspect="1"/>
          </p:cNvPicPr>
          <p:nvPr/>
        </p:nvPicPr>
        <p:blipFill>
          <a:blip r:embed="rId5"/>
          <a:stretch>
            <a:fillRect/>
          </a:stretch>
        </p:blipFill>
        <p:spPr>
          <a:xfrm>
            <a:off x="860322" y="366375"/>
            <a:ext cx="10471354" cy="1774046"/>
          </a:xfrm>
          <a:prstGeom prst="rect">
            <a:avLst/>
          </a:prstGeom>
        </p:spPr>
      </p:pic>
      <p:pic>
        <p:nvPicPr>
          <p:cNvPr id="5" name="Audio 4">
            <a:hlinkClick r:id="" action="ppaction://media"/>
            <a:extLst>
              <a:ext uri="{FF2B5EF4-FFF2-40B4-BE49-F238E27FC236}">
                <a16:creationId xmlns:a16="http://schemas.microsoft.com/office/drawing/2014/main" id="{585F5715-E22F-4175-BC15-092701CE62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56152691"/>
      </p:ext>
    </p:extLst>
  </p:cSld>
  <p:clrMapOvr>
    <a:masterClrMapping/>
  </p:clrMapOvr>
  <mc:AlternateContent xmlns:mc="http://schemas.openxmlformats.org/markup-compatibility/2006">
    <mc:Choice xmlns:p14="http://schemas.microsoft.com/office/powerpoint/2010/main" Requires="p14">
      <p:transition spd="slow" p14:dur="2000" advTm="4421"/>
    </mc:Choice>
    <mc:Fallback>
      <p:transition spd="slow" advTm="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6A2F87-A785-4DAA-AD8E-50310B599C51}"/>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Objectives </a:t>
            </a:r>
          </a:p>
        </p:txBody>
      </p:sp>
      <p:graphicFrame>
        <p:nvGraphicFramePr>
          <p:cNvPr id="5" name="Content Placeholder 2">
            <a:extLst>
              <a:ext uri="{FF2B5EF4-FFF2-40B4-BE49-F238E27FC236}">
                <a16:creationId xmlns:a16="http://schemas.microsoft.com/office/drawing/2014/main" id="{1595D7E0-1568-1B35-B858-A5E360FA5DBA}"/>
              </a:ext>
            </a:extLst>
          </p:cNvPr>
          <p:cNvGraphicFramePr>
            <a:graphicFrameLocks noGrp="1"/>
          </p:cNvGraphicFramePr>
          <p:nvPr>
            <p:ph idx="1"/>
            <p:extLst>
              <p:ext uri="{D42A27DB-BD31-4B8C-83A1-F6EECF244321}">
                <p14:modId xmlns:p14="http://schemas.microsoft.com/office/powerpoint/2010/main" val="274196604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B348CF24-20B5-4D77-B082-A3ED5CAFDA4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09076414"/>
      </p:ext>
    </p:extLst>
  </p:cSld>
  <p:clrMapOvr>
    <a:masterClrMapping/>
  </p:clrMapOvr>
  <mc:AlternateContent xmlns:mc="http://schemas.openxmlformats.org/markup-compatibility/2006">
    <mc:Choice xmlns:p14="http://schemas.microsoft.com/office/powerpoint/2010/main" Requires="p14">
      <p:transition spd="slow" p14:dur="2000" advTm="35397"/>
    </mc:Choice>
    <mc:Fallback>
      <p:transition spd="slow" advTm="35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9" name="Rectangle 1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5133A50-CEE3-4EAA-B907-24DA29A53660}"/>
              </a:ext>
            </a:extLst>
          </p:cNvPr>
          <p:cNvSpPr>
            <a:spLocks noGrp="1"/>
          </p:cNvSpPr>
          <p:nvPr>
            <p:ph type="title"/>
          </p:nvPr>
        </p:nvSpPr>
        <p:spPr>
          <a:xfrm>
            <a:off x="545688" y="189346"/>
            <a:ext cx="9477377" cy="1030515"/>
          </a:xfrm>
        </p:spPr>
        <p:txBody>
          <a:bodyPr anchor="ctr">
            <a:normAutofit/>
          </a:bodyPr>
          <a:lstStyle/>
          <a:p>
            <a:r>
              <a:rPr lang="en-GB" sz="4000" dirty="0">
                <a:solidFill>
                  <a:srgbClr val="FFFFFF"/>
                </a:solidFill>
              </a:rPr>
              <a:t>COVID-19 Impact Survey</a:t>
            </a:r>
          </a:p>
        </p:txBody>
      </p:sp>
      <p:pic>
        <p:nvPicPr>
          <p:cNvPr id="5" name="Content Placeholder 4">
            <a:extLst>
              <a:ext uri="{FF2B5EF4-FFF2-40B4-BE49-F238E27FC236}">
                <a16:creationId xmlns:a16="http://schemas.microsoft.com/office/drawing/2014/main" id="{461A1F19-8678-40A7-82F9-0FB89713E93F}"/>
              </a:ext>
            </a:extLst>
          </p:cNvPr>
          <p:cNvPicPr>
            <a:picLocks noChangeAspect="1"/>
          </p:cNvPicPr>
          <p:nvPr/>
        </p:nvPicPr>
        <p:blipFill rotWithShape="1">
          <a:blip r:embed="rId5">
            <a:extLst>
              <a:ext uri="{28A0092B-C50C-407E-A947-70E740481C1C}">
                <a14:useLocalDpi xmlns:a14="http://schemas.microsoft.com/office/drawing/2010/main" val="0"/>
              </a:ext>
            </a:extLst>
          </a:blip>
          <a:srcRect t="6112"/>
          <a:stretch/>
        </p:blipFill>
        <p:spPr>
          <a:xfrm>
            <a:off x="6244625" y="1763572"/>
            <a:ext cx="5746213" cy="2562621"/>
          </a:xfrm>
          <a:prstGeom prst="rect">
            <a:avLst/>
          </a:prstGeom>
        </p:spPr>
      </p:pic>
      <p:pic>
        <p:nvPicPr>
          <p:cNvPr id="7" name="Picture 6" descr="Chart, pie chart&#10;&#10;Description automatically generated">
            <a:extLst>
              <a:ext uri="{FF2B5EF4-FFF2-40B4-BE49-F238E27FC236}">
                <a16:creationId xmlns:a16="http://schemas.microsoft.com/office/drawing/2014/main" id="{7622DCC7-62DC-427D-AC52-1130AA4EF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395" y="1712772"/>
            <a:ext cx="5482828" cy="2261666"/>
          </a:xfrm>
          <a:prstGeom prst="rect">
            <a:avLst/>
          </a:prstGeom>
        </p:spPr>
      </p:pic>
      <p:sp>
        <p:nvSpPr>
          <p:cNvPr id="11" name="Content Placeholder 10">
            <a:extLst>
              <a:ext uri="{FF2B5EF4-FFF2-40B4-BE49-F238E27FC236}">
                <a16:creationId xmlns:a16="http://schemas.microsoft.com/office/drawing/2014/main" id="{667F53EB-85E0-817E-E2FA-65DEFF5AE690}"/>
              </a:ext>
            </a:extLst>
          </p:cNvPr>
          <p:cNvSpPr>
            <a:spLocks noGrp="1"/>
          </p:cNvSpPr>
          <p:nvPr>
            <p:ph idx="1"/>
          </p:nvPr>
        </p:nvSpPr>
        <p:spPr>
          <a:xfrm>
            <a:off x="545688" y="4331024"/>
            <a:ext cx="4336028" cy="2017487"/>
          </a:xfrm>
        </p:spPr>
        <p:txBody>
          <a:bodyPr>
            <a:normAutofit/>
          </a:bodyPr>
          <a:lstStyle/>
          <a:p>
            <a:pPr marL="0" indent="0">
              <a:buNone/>
            </a:pPr>
            <a:r>
              <a:rPr lang="en-US" sz="2000" b="1" dirty="0"/>
              <a:t>Physical activity impact</a:t>
            </a:r>
          </a:p>
          <a:p>
            <a:r>
              <a:rPr lang="en-US" sz="2000" dirty="0"/>
              <a:t>Before pandemic: 24% </a:t>
            </a:r>
          </a:p>
          <a:p>
            <a:r>
              <a:rPr lang="en-US" sz="2000" dirty="0"/>
              <a:t>After pandemic: 44%</a:t>
            </a:r>
          </a:p>
          <a:p>
            <a:r>
              <a:rPr lang="en-US" sz="2000" dirty="0"/>
              <a:t>20% increase in sedentary behavior</a:t>
            </a:r>
          </a:p>
          <a:p>
            <a:endParaRPr lang="en-US" sz="2000" dirty="0"/>
          </a:p>
          <a:p>
            <a:endParaRPr lang="en-US" sz="2000" dirty="0"/>
          </a:p>
          <a:p>
            <a:pPr marL="0" indent="0">
              <a:buNone/>
            </a:pPr>
            <a:endParaRPr lang="en-US" sz="800" dirty="0"/>
          </a:p>
        </p:txBody>
      </p:sp>
      <p:sp>
        <p:nvSpPr>
          <p:cNvPr id="32" name="Content Placeholder 10">
            <a:extLst>
              <a:ext uri="{FF2B5EF4-FFF2-40B4-BE49-F238E27FC236}">
                <a16:creationId xmlns:a16="http://schemas.microsoft.com/office/drawing/2014/main" id="{A6AF2E32-1E98-4EB2-81CB-A59776E16D03}"/>
              </a:ext>
            </a:extLst>
          </p:cNvPr>
          <p:cNvSpPr txBox="1">
            <a:spLocks/>
          </p:cNvSpPr>
          <p:nvPr/>
        </p:nvSpPr>
        <p:spPr>
          <a:xfrm>
            <a:off x="6949718" y="4331023"/>
            <a:ext cx="4336028" cy="20174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Mental health impact</a:t>
            </a:r>
          </a:p>
          <a:p>
            <a:r>
              <a:rPr lang="en-US" sz="2000" dirty="0"/>
              <a:t>42% negative impact</a:t>
            </a:r>
          </a:p>
          <a:p>
            <a:r>
              <a:rPr lang="en-US" sz="2000" dirty="0"/>
              <a:t>7% positive impact</a:t>
            </a:r>
          </a:p>
          <a:p>
            <a:pPr marL="0" indent="0">
              <a:buFont typeface="Arial" panose="020B0604020202020204" pitchFamily="34" charset="0"/>
              <a:buNone/>
            </a:pPr>
            <a:endParaRPr lang="en-US" sz="800" dirty="0"/>
          </a:p>
        </p:txBody>
      </p:sp>
      <p:pic>
        <p:nvPicPr>
          <p:cNvPr id="10" name="Audio 9">
            <a:hlinkClick r:id="" action="ppaction://media"/>
            <a:extLst>
              <a:ext uri="{FF2B5EF4-FFF2-40B4-BE49-F238E27FC236}">
                <a16:creationId xmlns:a16="http://schemas.microsoft.com/office/drawing/2014/main" id="{F153451A-4FAA-4DA6-A0F0-A6D2C71746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30773008"/>
      </p:ext>
    </p:extLst>
  </p:cSld>
  <p:clrMapOvr>
    <a:masterClrMapping/>
  </p:clrMapOvr>
  <mc:AlternateContent xmlns:mc="http://schemas.openxmlformats.org/markup-compatibility/2006">
    <mc:Choice xmlns:p14="http://schemas.microsoft.com/office/powerpoint/2010/main" Requires="p14">
      <p:transition spd="slow" p14:dur="2000" advTm="88385"/>
    </mc:Choice>
    <mc:Fallback>
      <p:transition spd="slow" advTm="88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255845-F4EE-4C8B-BEC3-E7AD73F3B3A6}"/>
              </a:ext>
            </a:extLst>
          </p:cNvPr>
          <p:cNvSpPr>
            <a:spLocks noGrp="1"/>
          </p:cNvSpPr>
          <p:nvPr>
            <p:ph type="title"/>
          </p:nvPr>
        </p:nvSpPr>
        <p:spPr>
          <a:xfrm>
            <a:off x="1076632" y="348865"/>
            <a:ext cx="10025043" cy="1576446"/>
          </a:xfrm>
        </p:spPr>
        <p:txBody>
          <a:bodyPr anchor="ctr">
            <a:normAutofit/>
          </a:bodyPr>
          <a:lstStyle/>
          <a:p>
            <a:r>
              <a:rPr lang="en-GB" sz="4000" dirty="0">
                <a:solidFill>
                  <a:srgbClr val="FFFFFF"/>
                </a:solidFill>
              </a:rPr>
              <a:t>Features to support behaviour change </a:t>
            </a:r>
          </a:p>
        </p:txBody>
      </p:sp>
      <p:graphicFrame>
        <p:nvGraphicFramePr>
          <p:cNvPr id="5" name="Content Placeholder 2">
            <a:extLst>
              <a:ext uri="{FF2B5EF4-FFF2-40B4-BE49-F238E27FC236}">
                <a16:creationId xmlns:a16="http://schemas.microsoft.com/office/drawing/2014/main" id="{8405E506-1BCE-39FA-14A1-C7BE8C0F3329}"/>
              </a:ext>
            </a:extLst>
          </p:cNvPr>
          <p:cNvGraphicFramePr>
            <a:graphicFrameLocks noGrp="1"/>
          </p:cNvGraphicFramePr>
          <p:nvPr>
            <p:ph idx="1"/>
            <p:extLst>
              <p:ext uri="{D42A27DB-BD31-4B8C-83A1-F6EECF244321}">
                <p14:modId xmlns:p14="http://schemas.microsoft.com/office/powerpoint/2010/main" val="296353667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F0DA81CA-2281-4AB2-9A1E-399D1853D99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19725886"/>
      </p:ext>
    </p:extLst>
  </p:cSld>
  <p:clrMapOvr>
    <a:masterClrMapping/>
  </p:clrMapOvr>
  <mc:AlternateContent xmlns:mc="http://schemas.openxmlformats.org/markup-compatibility/2006">
    <mc:Choice xmlns:p14="http://schemas.microsoft.com/office/powerpoint/2010/main" Requires="p14">
      <p:transition spd="slow" p14:dur="2000" advTm="62239"/>
    </mc:Choice>
    <mc:Fallback>
      <p:transition spd="slow" advTm="62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55845-F4EE-4C8B-BEC3-E7AD73F3B3A6}"/>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Implementation</a:t>
            </a:r>
          </a:p>
        </p:txBody>
      </p:sp>
      <p:sp>
        <p:nvSpPr>
          <p:cNvPr id="4" name="Content Placeholder 3">
            <a:extLst>
              <a:ext uri="{FF2B5EF4-FFF2-40B4-BE49-F238E27FC236}">
                <a16:creationId xmlns:a16="http://schemas.microsoft.com/office/drawing/2014/main" id="{61BEBE08-240E-4538-949B-192721518782}"/>
              </a:ext>
            </a:extLst>
          </p:cNvPr>
          <p:cNvSpPr>
            <a:spLocks noGrp="1"/>
          </p:cNvSpPr>
          <p:nvPr>
            <p:ph idx="1"/>
          </p:nvPr>
        </p:nvSpPr>
        <p:spPr>
          <a:xfrm>
            <a:off x="8115299" y="1915202"/>
            <a:ext cx="3858872" cy="4218898"/>
          </a:xfrm>
        </p:spPr>
        <p:txBody>
          <a:bodyPr anchor="ctr">
            <a:normAutofit/>
          </a:bodyPr>
          <a:lstStyle/>
          <a:p>
            <a:pPr marL="0" indent="0">
              <a:buNone/>
            </a:pPr>
            <a:r>
              <a:rPr lang="en-GB" sz="2000" b="1" dirty="0"/>
              <a:t>Back-end Implementation</a:t>
            </a:r>
          </a:p>
          <a:p>
            <a:r>
              <a:rPr lang="en-GB" sz="2000" dirty="0"/>
              <a:t>Firebase</a:t>
            </a:r>
          </a:p>
          <a:p>
            <a:r>
              <a:rPr lang="en-GB" sz="2000" dirty="0"/>
              <a:t>Forage</a:t>
            </a:r>
          </a:p>
          <a:p>
            <a:endParaRPr lang="en-GB" sz="2000" dirty="0"/>
          </a:p>
          <a:p>
            <a:pPr marL="0" indent="0">
              <a:buNone/>
            </a:pPr>
            <a:r>
              <a:rPr lang="en-GB" sz="2000" b="1" dirty="0"/>
              <a:t>Front-end Implementation</a:t>
            </a:r>
          </a:p>
          <a:p>
            <a:r>
              <a:rPr lang="en-GB" sz="2000" dirty="0"/>
              <a:t>React Native</a:t>
            </a:r>
          </a:p>
          <a:p>
            <a:r>
              <a:rPr lang="en-GB" sz="2000" dirty="0"/>
              <a:t>Google Maps</a:t>
            </a:r>
          </a:p>
          <a:p>
            <a:r>
              <a:rPr lang="en-GB" sz="2000" dirty="0"/>
              <a:t>Step Counter</a:t>
            </a:r>
          </a:p>
        </p:txBody>
      </p:sp>
      <p:pic>
        <p:nvPicPr>
          <p:cNvPr id="18" name="Picture 17" descr="Diagram&#10;&#10;Description automatically generated">
            <a:extLst>
              <a:ext uri="{FF2B5EF4-FFF2-40B4-BE49-F238E27FC236}">
                <a16:creationId xmlns:a16="http://schemas.microsoft.com/office/drawing/2014/main" id="{3868CA45-2D2F-4D5A-96BF-10D97955B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216" y="1786888"/>
            <a:ext cx="5860867" cy="2946377"/>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006E566B-8BAB-4BE4-96F5-F1B244A37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6761" y="4901600"/>
            <a:ext cx="5701777" cy="1700039"/>
          </a:xfrm>
          <a:prstGeom prst="rect">
            <a:avLst/>
          </a:prstGeom>
        </p:spPr>
      </p:pic>
      <p:pic>
        <p:nvPicPr>
          <p:cNvPr id="7" name="Audio 6">
            <a:hlinkClick r:id="" action="ppaction://media"/>
            <a:extLst>
              <a:ext uri="{FF2B5EF4-FFF2-40B4-BE49-F238E27FC236}">
                <a16:creationId xmlns:a16="http://schemas.microsoft.com/office/drawing/2014/main" id="{4A98B82C-A3E7-4545-B88E-51D944E811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58358442"/>
      </p:ext>
    </p:extLst>
  </p:cSld>
  <p:clrMapOvr>
    <a:masterClrMapping/>
  </p:clrMapOvr>
  <mc:AlternateContent xmlns:mc="http://schemas.openxmlformats.org/markup-compatibility/2006">
    <mc:Choice xmlns:p14="http://schemas.microsoft.com/office/powerpoint/2010/main" Requires="p14">
      <p:transition spd="slow" p14:dur="2000" advTm="67855"/>
    </mc:Choice>
    <mc:Fallback>
      <p:transition spd="slow" advTm="67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C43A066-2EC8-46FA-BFD6-B2EB1BE6B7F2}"/>
              </a:ext>
            </a:extLst>
          </p:cNvPr>
          <p:cNvSpPr>
            <a:spLocks noGrp="1"/>
          </p:cNvSpPr>
          <p:nvPr>
            <p:ph type="title"/>
          </p:nvPr>
        </p:nvSpPr>
        <p:spPr/>
        <p:txBody>
          <a:bodyPr/>
          <a:lstStyle/>
          <a:p>
            <a:r>
              <a:rPr lang="en-GB" dirty="0">
                <a:solidFill>
                  <a:schemeClr val="bg1"/>
                </a:solidFill>
              </a:rPr>
              <a:t>Evaluation Results</a:t>
            </a:r>
          </a:p>
        </p:txBody>
      </p:sp>
      <p:sp>
        <p:nvSpPr>
          <p:cNvPr id="21" name="Content Placeholder 2">
            <a:extLst>
              <a:ext uri="{FF2B5EF4-FFF2-40B4-BE49-F238E27FC236}">
                <a16:creationId xmlns:a16="http://schemas.microsoft.com/office/drawing/2014/main" id="{6961C209-CAE5-4B13-8721-873DDB164080}"/>
              </a:ext>
            </a:extLst>
          </p:cNvPr>
          <p:cNvSpPr>
            <a:spLocks noGrp="1"/>
          </p:cNvSpPr>
          <p:nvPr>
            <p:ph idx="1"/>
          </p:nvPr>
        </p:nvSpPr>
        <p:spPr>
          <a:xfrm>
            <a:off x="599206" y="2145813"/>
            <a:ext cx="4838128" cy="3519780"/>
          </a:xfrm>
        </p:spPr>
        <p:txBody>
          <a:bodyPr>
            <a:normAutofit/>
          </a:bodyPr>
          <a:lstStyle/>
          <a:p>
            <a:r>
              <a:rPr lang="en-GB" sz="2000" dirty="0"/>
              <a:t>Warwick-Edinburgh Mental Wellbeing Scale</a:t>
            </a:r>
          </a:p>
          <a:p>
            <a:r>
              <a:rPr lang="en-GB" sz="2000" dirty="0"/>
              <a:t>Statistically significant increase of 11 points </a:t>
            </a:r>
          </a:p>
          <a:p>
            <a:r>
              <a:rPr lang="en-GB" sz="2000" dirty="0"/>
              <a:t>89% usability score</a:t>
            </a:r>
          </a:p>
          <a:p>
            <a:r>
              <a:rPr lang="en-GB" sz="2000" dirty="0"/>
              <a:t>Interview- competitiveness, health benefits </a:t>
            </a:r>
          </a:p>
        </p:txBody>
      </p:sp>
      <p:pic>
        <p:nvPicPr>
          <p:cNvPr id="22" name="Content Placeholder 4">
            <a:extLst>
              <a:ext uri="{FF2B5EF4-FFF2-40B4-BE49-F238E27FC236}">
                <a16:creationId xmlns:a16="http://schemas.microsoft.com/office/drawing/2014/main" id="{2C29C9DC-4266-4EC4-BFE0-3CCDA0557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8" y="1962557"/>
            <a:ext cx="5698500" cy="3704025"/>
          </a:xfrm>
          <a:prstGeom prst="rect">
            <a:avLst/>
          </a:prstGeom>
        </p:spPr>
      </p:pic>
      <p:pic>
        <p:nvPicPr>
          <p:cNvPr id="3" name="Audio 2">
            <a:hlinkClick r:id="" action="ppaction://media"/>
            <a:extLst>
              <a:ext uri="{FF2B5EF4-FFF2-40B4-BE49-F238E27FC236}">
                <a16:creationId xmlns:a16="http://schemas.microsoft.com/office/drawing/2014/main" id="{B82F32A9-3489-4260-8EA3-CB90C3C370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1062908"/>
      </p:ext>
    </p:extLst>
  </p:cSld>
  <p:clrMapOvr>
    <a:masterClrMapping/>
  </p:clrMapOvr>
  <mc:AlternateContent xmlns:mc="http://schemas.openxmlformats.org/markup-compatibility/2006">
    <mc:Choice xmlns:p14="http://schemas.microsoft.com/office/powerpoint/2010/main" Requires="p14">
      <p:transition spd="slow" p14:dur="2000" advTm="67998"/>
    </mc:Choice>
    <mc:Fallback>
      <p:transition spd="slow" advTm="67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E6350-C7F3-4E3A-8971-2C2187876513}"/>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Conclusion</a:t>
            </a:r>
          </a:p>
        </p:txBody>
      </p:sp>
      <p:sp>
        <p:nvSpPr>
          <p:cNvPr id="9" name="Content Placeholder 8">
            <a:extLst>
              <a:ext uri="{FF2B5EF4-FFF2-40B4-BE49-F238E27FC236}">
                <a16:creationId xmlns:a16="http://schemas.microsoft.com/office/drawing/2014/main" id="{8A6BB803-B8E7-484A-9CF1-06B9A58C20E5}"/>
              </a:ext>
            </a:extLst>
          </p:cNvPr>
          <p:cNvSpPr>
            <a:spLocks noGrp="1"/>
          </p:cNvSpPr>
          <p:nvPr>
            <p:ph idx="1"/>
          </p:nvPr>
        </p:nvSpPr>
        <p:spPr>
          <a:xfrm>
            <a:off x="1371599" y="2318197"/>
            <a:ext cx="9724031" cy="3683358"/>
          </a:xfrm>
        </p:spPr>
        <p:txBody>
          <a:bodyPr anchor="ctr">
            <a:normAutofit/>
          </a:bodyPr>
          <a:lstStyle/>
          <a:p>
            <a:r>
              <a:rPr lang="en-GB" sz="2000" dirty="0"/>
              <a:t>Physical activity lead to a positive increase in mental wellbeing score</a:t>
            </a:r>
          </a:p>
          <a:p>
            <a:r>
              <a:rPr lang="en-GB" sz="2000" dirty="0"/>
              <a:t>A longer study needs to be carried out and the clinical significance should be investigated with a larger sample of participants </a:t>
            </a:r>
          </a:p>
          <a:p>
            <a:r>
              <a:rPr lang="en-GB" sz="2000" dirty="0"/>
              <a:t>Improvements to application: refine step counter, Cloud Storage, add long term rewards  from points gathered by players</a:t>
            </a:r>
          </a:p>
          <a:p>
            <a:endParaRPr lang="en-GB" sz="2000" dirty="0"/>
          </a:p>
        </p:txBody>
      </p:sp>
      <p:pic>
        <p:nvPicPr>
          <p:cNvPr id="3" name="Audio 2">
            <a:hlinkClick r:id="" action="ppaction://media"/>
            <a:extLst>
              <a:ext uri="{FF2B5EF4-FFF2-40B4-BE49-F238E27FC236}">
                <a16:creationId xmlns:a16="http://schemas.microsoft.com/office/drawing/2014/main" id="{1C5EAB70-CC85-44F0-BF0F-95CD539F97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50511059"/>
      </p:ext>
    </p:extLst>
  </p:cSld>
  <p:clrMapOvr>
    <a:masterClrMapping/>
  </p:clrMapOvr>
  <mc:AlternateContent xmlns:mc="http://schemas.openxmlformats.org/markup-compatibility/2006">
    <mc:Choice xmlns:p14="http://schemas.microsoft.com/office/powerpoint/2010/main" Requires="p14">
      <p:transition spd="slow" p14:dur="2000" advTm="32648"/>
    </mc:Choice>
    <mc:Fallback>
      <p:transition spd="slow" advTm="32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55845-F4EE-4C8B-BEC3-E7AD73F3B3A6}"/>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Demonstration</a:t>
            </a:r>
          </a:p>
        </p:txBody>
      </p:sp>
      <p:sp>
        <p:nvSpPr>
          <p:cNvPr id="4" name="Content Placeholder 3">
            <a:extLst>
              <a:ext uri="{FF2B5EF4-FFF2-40B4-BE49-F238E27FC236}">
                <a16:creationId xmlns:a16="http://schemas.microsoft.com/office/drawing/2014/main" id="{61BEBE08-240E-4538-949B-192721518782}"/>
              </a:ext>
            </a:extLst>
          </p:cNvPr>
          <p:cNvSpPr>
            <a:spLocks noGrp="1"/>
          </p:cNvSpPr>
          <p:nvPr>
            <p:ph idx="1"/>
          </p:nvPr>
        </p:nvSpPr>
        <p:spPr>
          <a:xfrm>
            <a:off x="4961539" y="5417217"/>
            <a:ext cx="1966835" cy="788777"/>
          </a:xfrm>
        </p:spPr>
        <p:txBody>
          <a:bodyPr anchor="ctr">
            <a:normAutofit/>
          </a:bodyPr>
          <a:lstStyle/>
          <a:p>
            <a:pPr marL="0" indent="0" algn="ctr">
              <a:buNone/>
            </a:pPr>
            <a:r>
              <a:rPr lang="en-GB" sz="2000" dirty="0"/>
              <a:t>App Walkthrough</a:t>
            </a:r>
          </a:p>
        </p:txBody>
      </p:sp>
      <p:pic>
        <p:nvPicPr>
          <p:cNvPr id="5" name="Picture 4" descr="Logo&#10;&#10;Description automatically generated">
            <a:extLst>
              <a:ext uri="{FF2B5EF4-FFF2-40B4-BE49-F238E27FC236}">
                <a16:creationId xmlns:a16="http://schemas.microsoft.com/office/drawing/2014/main" id="{DC2F58E7-C79C-424F-A58F-4F4557C7B5A4}"/>
              </a:ext>
            </a:extLst>
          </p:cNvPr>
          <p:cNvPicPr>
            <a:picLocks noChangeAspect="1"/>
          </p:cNvPicPr>
          <p:nvPr/>
        </p:nvPicPr>
        <p:blipFill rotWithShape="1">
          <a:blip r:embed="rId9">
            <a:extLst>
              <a:ext uri="{28A0092B-C50C-407E-A947-70E740481C1C}">
                <a14:useLocalDpi xmlns:a14="http://schemas.microsoft.com/office/drawing/2010/main" val="0"/>
              </a:ext>
            </a:extLst>
          </a:blip>
          <a:srcRect t="23274" b="33357"/>
          <a:stretch/>
        </p:blipFill>
        <p:spPr>
          <a:xfrm>
            <a:off x="8058968" y="-17711"/>
            <a:ext cx="3667932" cy="1590743"/>
          </a:xfrm>
          <a:prstGeom prst="rect">
            <a:avLst/>
          </a:prstGeom>
          <a:effectLst>
            <a:outerShdw blurRad="63500" sx="102000" sy="102000" algn="ctr" rotWithShape="0">
              <a:prstClr val="black">
                <a:alpha val="40000"/>
              </a:prstClr>
            </a:outerShdw>
          </a:effectLst>
        </p:spPr>
      </p:pic>
      <p:pic>
        <p:nvPicPr>
          <p:cNvPr id="7" name="Picture 6" descr="A picture containing chart&#10;&#10;Description automatically generated">
            <a:extLst>
              <a:ext uri="{FF2B5EF4-FFF2-40B4-BE49-F238E27FC236}">
                <a16:creationId xmlns:a16="http://schemas.microsoft.com/office/drawing/2014/main" id="{88420941-B066-4D1A-A573-56273CE053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45810" y="394133"/>
            <a:ext cx="1362184" cy="1362184"/>
          </a:xfrm>
          <a:prstGeom prst="rect">
            <a:avLst/>
          </a:prstGeom>
        </p:spPr>
      </p:pic>
      <p:pic>
        <p:nvPicPr>
          <p:cNvPr id="8" name="4FEE03AF">
            <a:hlinkClick r:id="" action="ppaction://media"/>
            <a:extLst>
              <a:ext uri="{FF2B5EF4-FFF2-40B4-BE49-F238E27FC236}">
                <a16:creationId xmlns:a16="http://schemas.microsoft.com/office/drawing/2014/main" id="{D4BF4F66-B192-4295-B393-36A2E8040EBE}"/>
              </a:ext>
            </a:extLst>
          </p:cNvPr>
          <p:cNvPicPr>
            <a:picLocks noChangeAspect="1"/>
          </p:cNvPicPr>
          <p:nvPr>
            <a:videoFile r:link="rId1"/>
            <p:extLst>
              <p:ext uri="{DAA4B4D4-6D71-4841-9C94-3DE7FCFB9230}">
                <p14:media xmlns:p14="http://schemas.microsoft.com/office/powerpoint/2010/main" r:embed="rId2">
                  <p14:trim st="1782" end="1682"/>
                </p14:media>
              </p:ext>
            </p:extLst>
          </p:nvPr>
        </p:nvPicPr>
        <p:blipFill>
          <a:blip r:embed="rId11"/>
          <a:stretch>
            <a:fillRect/>
          </a:stretch>
        </p:blipFill>
        <p:spPr>
          <a:xfrm>
            <a:off x="937855" y="1930879"/>
            <a:ext cx="2384017" cy="3576026"/>
          </a:xfrm>
          <a:prstGeom prst="rect">
            <a:avLst/>
          </a:prstGeom>
        </p:spPr>
      </p:pic>
      <p:sp>
        <p:nvSpPr>
          <p:cNvPr id="19" name="Content Placeholder 3">
            <a:extLst>
              <a:ext uri="{FF2B5EF4-FFF2-40B4-BE49-F238E27FC236}">
                <a16:creationId xmlns:a16="http://schemas.microsoft.com/office/drawing/2014/main" id="{4905973F-994D-41ED-9CB7-942A3C8C9F85}"/>
              </a:ext>
            </a:extLst>
          </p:cNvPr>
          <p:cNvSpPr txBox="1">
            <a:spLocks/>
          </p:cNvSpPr>
          <p:nvPr/>
        </p:nvSpPr>
        <p:spPr>
          <a:xfrm>
            <a:off x="808323" y="5308022"/>
            <a:ext cx="2758453" cy="10646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Step Tracker</a:t>
            </a:r>
          </a:p>
        </p:txBody>
      </p:sp>
      <p:sp>
        <p:nvSpPr>
          <p:cNvPr id="20" name="Content Placeholder 3">
            <a:extLst>
              <a:ext uri="{FF2B5EF4-FFF2-40B4-BE49-F238E27FC236}">
                <a16:creationId xmlns:a16="http://schemas.microsoft.com/office/drawing/2014/main" id="{AC8A4C25-4F46-48E1-8197-36A07CC95212}"/>
              </a:ext>
            </a:extLst>
          </p:cNvPr>
          <p:cNvSpPr txBox="1">
            <a:spLocks/>
          </p:cNvSpPr>
          <p:nvPr/>
        </p:nvSpPr>
        <p:spPr>
          <a:xfrm>
            <a:off x="8716683" y="5506096"/>
            <a:ext cx="1752924" cy="7887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000" dirty="0"/>
              <a:t>Join  a team</a:t>
            </a:r>
          </a:p>
        </p:txBody>
      </p:sp>
      <p:pic>
        <p:nvPicPr>
          <p:cNvPr id="10" name="VID-20220420-WA0007[21574]">
            <a:hlinkClick r:id="" action="ppaction://media"/>
            <a:extLst>
              <a:ext uri="{FF2B5EF4-FFF2-40B4-BE49-F238E27FC236}">
                <a16:creationId xmlns:a16="http://schemas.microsoft.com/office/drawing/2014/main" id="{1F32DE9A-DC9A-48EA-9D83-0F4BDB4FDDD8}"/>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4963672" y="1930879"/>
            <a:ext cx="1966835" cy="3575217"/>
          </a:xfrm>
          <a:prstGeom prst="rect">
            <a:avLst/>
          </a:prstGeom>
        </p:spPr>
      </p:pic>
      <p:pic>
        <p:nvPicPr>
          <p:cNvPr id="12" name="VID-20220420-WA0006">
            <a:hlinkClick r:id="" action="ppaction://media"/>
            <a:extLst>
              <a:ext uri="{FF2B5EF4-FFF2-40B4-BE49-F238E27FC236}">
                <a16:creationId xmlns:a16="http://schemas.microsoft.com/office/drawing/2014/main" id="{4F075B96-5E49-49D6-961C-A8BCC39B6F98}"/>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553591" y="1930879"/>
            <a:ext cx="2011059" cy="3575217"/>
          </a:xfrm>
          <a:prstGeom prst="rect">
            <a:avLst/>
          </a:prstGeom>
        </p:spPr>
      </p:pic>
    </p:spTree>
    <p:extLst>
      <p:ext uri="{BB962C8B-B14F-4D97-AF65-F5344CB8AC3E}">
        <p14:creationId xmlns:p14="http://schemas.microsoft.com/office/powerpoint/2010/main" val="1615207790"/>
      </p:ext>
    </p:extLst>
  </p:cSld>
  <p:clrMapOvr>
    <a:masterClrMapping/>
  </p:clrMapOvr>
  <mc:AlternateContent xmlns:mc="http://schemas.openxmlformats.org/markup-compatibility/2006">
    <mc:Choice xmlns:p14="http://schemas.microsoft.com/office/powerpoint/2010/main" Requires="p14">
      <p:transition spd="slow" p14:dur="2000" advTm="238253"/>
    </mc:Choice>
    <mc:Fallback>
      <p:transition spd="slow" advTm="238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502" fill="hold"/>
                                        <p:tgtEl>
                                          <p:spTgt spid="8"/>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65000" fill="hold"/>
                                        <p:tgtEl>
                                          <p:spTgt spid="10"/>
                                        </p:tgtEl>
                                      </p:cBhvr>
                                    </p:cmd>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007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8"/>
                </p:tgtEl>
              </p:cMediaNode>
            </p:video>
            <p:seq concurrent="1" nextAc="seek">
              <p:cTn id="21" restart="whenNotActive" fill="hold" evtFilter="cancelBubble" nodeType="interactiveSeq">
                <p:stCondLst>
                  <p:cond evt="onClick" delay="0">
                    <p:tgtEl>
                      <p:spTgt spid="8"/>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8"/>
                                        </p:tgtEl>
                                      </p:cBhvr>
                                    </p:cmd>
                                  </p:childTnLst>
                                </p:cTn>
                              </p:par>
                            </p:childTnLst>
                          </p:cTn>
                        </p:par>
                      </p:childTnLst>
                    </p:cTn>
                  </p:par>
                </p:childTnLst>
              </p:cTn>
              <p:nextCondLst>
                <p:cond evt="onClick" delay="0">
                  <p:tgtEl>
                    <p:spTgt spid="8"/>
                  </p:tgtEl>
                </p:cond>
              </p:nextCondLst>
            </p:seq>
            <p:video>
              <p:cMediaNode vol="80000">
                <p:cTn id="26" fill="hold" display="0">
                  <p:stCondLst>
                    <p:cond delay="indefinite"/>
                  </p:stCondLst>
                </p:cTn>
                <p:tgtEl>
                  <p:spTgt spid="10"/>
                </p:tgtEl>
              </p:cMediaNode>
            </p:video>
            <p:seq concurrent="1" nextAc="seek">
              <p:cTn id="27" restart="whenNotActive" fill="hold" evtFilter="cancelBubble" nodeType="interactiveSeq">
                <p:stCondLst>
                  <p:cond evt="onClick" delay="0">
                    <p:tgtEl>
                      <p:spTgt spid="10"/>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0"/>
                                        </p:tgtEl>
                                      </p:cBhvr>
                                    </p:cmd>
                                  </p:childTnLst>
                                </p:cTn>
                              </p:par>
                            </p:childTnLst>
                          </p:cTn>
                        </p:par>
                      </p:childTnLst>
                    </p:cTn>
                  </p:par>
                </p:childTnLst>
              </p:cTn>
              <p:nextCondLst>
                <p:cond evt="onClick" delay="0">
                  <p:tgtEl>
                    <p:spTgt spid="10"/>
                  </p:tgtEl>
                </p:cond>
              </p:nextCondLst>
            </p:seq>
            <p:video>
              <p:cMediaNode vol="80000">
                <p:cTn id="32" fill="hold" display="0">
                  <p:stCondLst>
                    <p:cond delay="indefinite"/>
                  </p:stCondLst>
                </p:cTn>
                <p:tgtEl>
                  <p:spTgt spid="12"/>
                </p:tgtEl>
              </p:cMediaNode>
            </p:video>
            <p:seq concurrent="1" nextAc="seek">
              <p:cTn id="33" restart="whenNotActive" fill="hold" evtFilter="cancelBubble" nodeType="interactiveSeq">
                <p:stCondLst>
                  <p:cond evt="onClick" delay="0">
                    <p:tgtEl>
                      <p:spTgt spid="12"/>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12"/>
                                        </p:tgtEl>
                                      </p:cBhvr>
                                    </p:cmd>
                                  </p:childTnLst>
                                </p:cTn>
                              </p:par>
                            </p:childTnLst>
                          </p:cTn>
                        </p:par>
                      </p:childTnLst>
                    </p:cTn>
                  </p:par>
                </p:childTnLst>
              </p:cTn>
              <p:nextCondLst>
                <p:cond evt="onClick" delay="0">
                  <p:tgtEl>
                    <p:spTgt spid="12"/>
                  </p:tgtEl>
                </p:cond>
              </p:nextCondLst>
            </p:seq>
          </p:childTnLst>
        </p:cTn>
      </p:par>
    </p:tnLst>
    <p:bldLst>
      <p:bldP spid="2" grpId="0"/>
    </p:bldLst>
  </p:timing>
  <p:extLst>
    <p:ext uri="{E180D4A7-C9FB-4DFB-919C-405C955672EB}">
      <p14:showEvtLst xmlns:p14="http://schemas.microsoft.com/office/powerpoint/2010/main">
        <p14:playEvt time="314" objId="8"/>
        <p14:triggerEvt type="onClick" time="315" objId="8"/>
        <p14:stopEvt time="11839" objId="8"/>
        <p14:playEvt time="12483" objId="10"/>
        <p14:triggerEvt type="onClick" time="12483" objId="10"/>
        <p14:stopEvt time="177494" objId="10"/>
        <p14:playEvt time="178173" objId="12"/>
        <p14:triggerEvt type="onClick" time="178173" objId="12"/>
        <p14:stopEvt time="238249" objId="12"/>
      </p14:showEvt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460</TotalTime>
  <Words>1224</Words>
  <Application>Microsoft Office PowerPoint</Application>
  <PresentationFormat>Widescreen</PresentationFormat>
  <Paragraphs>111</Paragraphs>
  <Slides>8</Slides>
  <Notes>8</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THRIVE: PROMOTING PHYSICAL ACTIVITY FOR MENTAL WELL-BEING </vt:lpstr>
      <vt:lpstr>Objectives </vt:lpstr>
      <vt:lpstr>COVID-19 Impact Survey</vt:lpstr>
      <vt:lpstr>Features to support behaviour change </vt:lpstr>
      <vt:lpstr>Implementation</vt:lpstr>
      <vt:lpstr>Evaluation Results</vt:lpstr>
      <vt:lpstr>Conclusion</vt:lpstr>
      <vt:lpstr>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THRIVE: PROMOTING PHYSICAL ACTIVITY FOR MENTAL WELL-BEING</dc:title>
  <dc:creator>Andy Lopez Suarez (student)</dc:creator>
  <cp:lastModifiedBy>Andy Lopez Suarez (student)</cp:lastModifiedBy>
  <cp:revision>4</cp:revision>
  <dcterms:created xsi:type="dcterms:W3CDTF">2022-04-20T14:18:22Z</dcterms:created>
  <dcterms:modified xsi:type="dcterms:W3CDTF">2022-04-20T22:49:20Z</dcterms:modified>
</cp:coreProperties>
</file>